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handoutMasterIdLst>
    <p:handoutMasterId r:id="rId16"/>
  </p:handoutMasterIdLst>
  <p:sldIdLst>
    <p:sldId id="257" r:id="rId5"/>
    <p:sldId id="261" r:id="rId6"/>
    <p:sldId id="843" r:id="rId7"/>
    <p:sldId id="1157" r:id="rId8"/>
    <p:sldId id="1159" r:id="rId9"/>
    <p:sldId id="1160" r:id="rId10"/>
    <p:sldId id="1158" r:id="rId11"/>
    <p:sldId id="1162" r:id="rId12"/>
    <p:sldId id="1163" r:id="rId13"/>
    <p:sldId id="872"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68"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29D"/>
    <a:srgbClr val="005941"/>
    <a:srgbClr val="9C8679"/>
    <a:srgbClr val="C3B59B"/>
    <a:srgbClr val="CABFAB"/>
    <a:srgbClr val="C4996C"/>
    <a:srgbClr val="000F29"/>
    <a:srgbClr val="001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CE3775-018B-485D-A325-63E75CFA8CA4}" v="33" dt="2026-07-14T19:16:44.2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7654" autoAdjust="0"/>
    <p:restoredTop sz="86364" autoAdjust="0"/>
  </p:normalViewPr>
  <p:slideViewPr>
    <p:cSldViewPr snapToGrid="0">
      <p:cViewPr>
        <p:scale>
          <a:sx n="100" d="100"/>
          <a:sy n="100" d="100"/>
        </p:scale>
        <p:origin x="1488" y="480"/>
      </p:cViewPr>
      <p:guideLst>
        <p:guide orient="horz" pos="1968"/>
        <p:guide pos="2880"/>
      </p:guideLst>
    </p:cSldViewPr>
  </p:slideViewPr>
  <p:outlineViewPr>
    <p:cViewPr>
      <p:scale>
        <a:sx n="33" d="100"/>
        <a:sy n="33" d="100"/>
      </p:scale>
      <p:origin x="0" y="-56802"/>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it, Diane - FPAC-FBC, RI" userId="c60f2d8b-d13b-4f26-8931-92cd6568841f" providerId="ADAL" clId="{3EAF36FE-859F-4B2A-A53C-33C20E3BE8F3}"/>
    <pc:docChg chg="modSld">
      <pc:chgData name="Petit, Diane - FPAC-FBC, RI" userId="c60f2d8b-d13b-4f26-8931-92cd6568841f" providerId="ADAL" clId="{3EAF36FE-859F-4B2A-A53C-33C20E3BE8F3}" dt="2026-07-14T19:16:44.297" v="49" actId="13244"/>
      <pc:docMkLst>
        <pc:docMk/>
      </pc:docMkLst>
      <pc:sldChg chg="modSp mod">
        <pc:chgData name="Petit, Diane - FPAC-FBC, RI" userId="c60f2d8b-d13b-4f26-8931-92cd6568841f" providerId="ADAL" clId="{3EAF36FE-859F-4B2A-A53C-33C20E3BE8F3}" dt="2026-07-14T19:12:08.696" v="0" actId="20577"/>
        <pc:sldMkLst>
          <pc:docMk/>
          <pc:sldMk cId="2876849554" sldId="257"/>
        </pc:sldMkLst>
        <pc:spChg chg="mod">
          <ac:chgData name="Petit, Diane - FPAC-FBC, RI" userId="c60f2d8b-d13b-4f26-8931-92cd6568841f" providerId="ADAL" clId="{3EAF36FE-859F-4B2A-A53C-33C20E3BE8F3}" dt="2026-07-14T19:12:08.696" v="0" actId="20577"/>
          <ac:spMkLst>
            <pc:docMk/>
            <pc:sldMk cId="2876849554" sldId="257"/>
            <ac:spMk id="2" creationId="{99098F3C-525E-46F1-B955-ACC21D81B431}"/>
          </ac:spMkLst>
        </pc:spChg>
      </pc:sldChg>
      <pc:sldChg chg="modSp mod">
        <pc:chgData name="Petit, Diane - FPAC-FBC, RI" userId="c60f2d8b-d13b-4f26-8931-92cd6568841f" providerId="ADAL" clId="{3EAF36FE-859F-4B2A-A53C-33C20E3BE8F3}" dt="2026-07-14T19:13:13.419" v="2" actId="962"/>
        <pc:sldMkLst>
          <pc:docMk/>
          <pc:sldMk cId="2774724898" sldId="261"/>
        </pc:sldMkLst>
        <pc:picChg chg="mod">
          <ac:chgData name="Petit, Diane - FPAC-FBC, RI" userId="c60f2d8b-d13b-4f26-8931-92cd6568841f" providerId="ADAL" clId="{3EAF36FE-859F-4B2A-A53C-33C20E3BE8F3}" dt="2026-07-14T19:13:13.419" v="2" actId="962"/>
          <ac:picMkLst>
            <pc:docMk/>
            <pc:sldMk cId="2774724898" sldId="261"/>
            <ac:picMk id="9" creationId="{2E130043-17BF-436A-BB58-B2956AB2207D}"/>
          </ac:picMkLst>
        </pc:picChg>
      </pc:sldChg>
      <pc:sldChg chg="modSp mod">
        <pc:chgData name="Petit, Diane - FPAC-FBC, RI" userId="c60f2d8b-d13b-4f26-8931-92cd6568841f" providerId="ADAL" clId="{3EAF36FE-859F-4B2A-A53C-33C20E3BE8F3}" dt="2026-07-14T19:16:34.383" v="47" actId="13244"/>
        <pc:sldMkLst>
          <pc:docMk/>
          <pc:sldMk cId="3870319671" sldId="843"/>
        </pc:sldMkLst>
        <pc:spChg chg="mod">
          <ac:chgData name="Petit, Diane - FPAC-FBC, RI" userId="c60f2d8b-d13b-4f26-8931-92cd6568841f" providerId="ADAL" clId="{3EAF36FE-859F-4B2A-A53C-33C20E3BE8F3}" dt="2026-07-14T19:16:34.383" v="47" actId="13244"/>
          <ac:spMkLst>
            <pc:docMk/>
            <pc:sldMk cId="3870319671" sldId="843"/>
            <ac:spMk id="2" creationId="{22B49CA9-9041-4BCA-A7EA-3DB35A3A55B2}"/>
          </ac:spMkLst>
        </pc:spChg>
        <pc:picChg chg="mod">
          <ac:chgData name="Petit, Diane - FPAC-FBC, RI" userId="c60f2d8b-d13b-4f26-8931-92cd6568841f" providerId="ADAL" clId="{3EAF36FE-859F-4B2A-A53C-33C20E3BE8F3}" dt="2026-07-14T19:13:25.433" v="4" actId="962"/>
          <ac:picMkLst>
            <pc:docMk/>
            <pc:sldMk cId="3870319671" sldId="843"/>
            <ac:picMk id="6" creationId="{584530E6-2B17-41DC-ADD6-A2CD21440FA3}"/>
          </ac:picMkLst>
        </pc:picChg>
        <pc:cxnChg chg="mod">
          <ac:chgData name="Petit, Diane - FPAC-FBC, RI" userId="c60f2d8b-d13b-4f26-8931-92cd6568841f" providerId="ADAL" clId="{3EAF36FE-859F-4B2A-A53C-33C20E3BE8F3}" dt="2026-07-14T19:13:32.238" v="5" actId="962"/>
          <ac:cxnSpMkLst>
            <pc:docMk/>
            <pc:sldMk cId="3870319671" sldId="843"/>
            <ac:cxnSpMk id="5" creationId="{AE4040CD-932C-4876-8A25-4454D516A05F}"/>
          </ac:cxnSpMkLst>
        </pc:cxnChg>
      </pc:sldChg>
      <pc:sldChg chg="addSp modSp mod">
        <pc:chgData name="Petit, Diane - FPAC-FBC, RI" userId="c60f2d8b-d13b-4f26-8931-92cd6568841f" providerId="ADAL" clId="{3EAF36FE-859F-4B2A-A53C-33C20E3BE8F3}" dt="2026-07-14T19:16:44.297" v="49" actId="13244"/>
        <pc:sldMkLst>
          <pc:docMk/>
          <pc:sldMk cId="2960045547" sldId="872"/>
        </pc:sldMkLst>
        <pc:spChg chg="add mod">
          <ac:chgData name="Petit, Diane - FPAC-FBC, RI" userId="c60f2d8b-d13b-4f26-8931-92cd6568841f" providerId="ADAL" clId="{3EAF36FE-859F-4B2A-A53C-33C20E3BE8F3}" dt="2026-07-14T19:16:41.256" v="48" actId="13244"/>
          <ac:spMkLst>
            <pc:docMk/>
            <pc:sldMk cId="2960045547" sldId="872"/>
            <ac:spMk id="2" creationId="{BFE7F696-78D8-AB6F-39E9-362E6B91A17D}"/>
          </ac:spMkLst>
        </pc:spChg>
        <pc:spChg chg="mod">
          <ac:chgData name="Petit, Diane - FPAC-FBC, RI" userId="c60f2d8b-d13b-4f26-8931-92cd6568841f" providerId="ADAL" clId="{3EAF36FE-859F-4B2A-A53C-33C20E3BE8F3}" dt="2026-07-14T19:16:44.297" v="49" actId="13244"/>
          <ac:spMkLst>
            <pc:docMk/>
            <pc:sldMk cId="2960045547" sldId="872"/>
            <ac:spMk id="5" creationId="{6008F500-EA85-4A35-8990-664075E84CE3}"/>
          </ac:spMkLst>
        </pc:spChg>
      </pc:sldChg>
      <pc:sldChg chg="modSp mod">
        <pc:chgData name="Petit, Diane - FPAC-FBC, RI" userId="c60f2d8b-d13b-4f26-8931-92cd6568841f" providerId="ADAL" clId="{3EAF36FE-859F-4B2A-A53C-33C20E3BE8F3}" dt="2026-07-14T19:13:57.178" v="8" actId="962"/>
        <pc:sldMkLst>
          <pc:docMk/>
          <pc:sldMk cId="2157304226" sldId="1157"/>
        </pc:sldMkLst>
        <pc:picChg chg="mod">
          <ac:chgData name="Petit, Diane - FPAC-FBC, RI" userId="c60f2d8b-d13b-4f26-8931-92cd6568841f" providerId="ADAL" clId="{3EAF36FE-859F-4B2A-A53C-33C20E3BE8F3}" dt="2026-07-14T19:13:49.238" v="7" actId="962"/>
          <ac:picMkLst>
            <pc:docMk/>
            <pc:sldMk cId="2157304226" sldId="1157"/>
            <ac:picMk id="8" creationId="{2F866F64-3605-B33A-7E36-54880F77C839}"/>
          </ac:picMkLst>
        </pc:picChg>
        <pc:cxnChg chg="mod">
          <ac:chgData name="Petit, Diane - FPAC-FBC, RI" userId="c60f2d8b-d13b-4f26-8931-92cd6568841f" providerId="ADAL" clId="{3EAF36FE-859F-4B2A-A53C-33C20E3BE8F3}" dt="2026-07-14T19:13:57.178" v="8" actId="962"/>
          <ac:cxnSpMkLst>
            <pc:docMk/>
            <pc:sldMk cId="2157304226" sldId="1157"/>
            <ac:cxnSpMk id="5" creationId="{AE4040CD-932C-4876-8A25-4454D516A05F}"/>
          </ac:cxnSpMkLst>
        </pc:cxnChg>
      </pc:sldChg>
      <pc:sldChg chg="modSp mod">
        <pc:chgData name="Petit, Diane - FPAC-FBC, RI" userId="c60f2d8b-d13b-4f26-8931-92cd6568841f" providerId="ADAL" clId="{3EAF36FE-859F-4B2A-A53C-33C20E3BE8F3}" dt="2026-07-14T19:14:31.109" v="13" actId="962"/>
        <pc:sldMkLst>
          <pc:docMk/>
          <pc:sldMk cId="774977220" sldId="1158"/>
        </pc:sldMkLst>
        <pc:picChg chg="mod">
          <ac:chgData name="Petit, Diane - FPAC-FBC, RI" userId="c60f2d8b-d13b-4f26-8931-92cd6568841f" providerId="ADAL" clId="{3EAF36FE-859F-4B2A-A53C-33C20E3BE8F3}" dt="2026-07-14T19:14:15.846" v="12" actId="962"/>
          <ac:picMkLst>
            <pc:docMk/>
            <pc:sldMk cId="774977220" sldId="1158"/>
            <ac:picMk id="8" creationId="{2F866F64-3605-B33A-7E36-54880F77C839}"/>
          </ac:picMkLst>
        </pc:picChg>
        <pc:cxnChg chg="mod">
          <ac:chgData name="Petit, Diane - FPAC-FBC, RI" userId="c60f2d8b-d13b-4f26-8931-92cd6568841f" providerId="ADAL" clId="{3EAF36FE-859F-4B2A-A53C-33C20E3BE8F3}" dt="2026-07-14T19:14:31.109" v="13" actId="962"/>
          <ac:cxnSpMkLst>
            <pc:docMk/>
            <pc:sldMk cId="774977220" sldId="1158"/>
            <ac:cxnSpMk id="5" creationId="{AE4040CD-932C-4876-8A25-4454D516A05F}"/>
          </ac:cxnSpMkLst>
        </pc:cxnChg>
      </pc:sldChg>
      <pc:sldChg chg="modSp mod">
        <pc:chgData name="Petit, Diane - FPAC-FBC, RI" userId="c60f2d8b-d13b-4f26-8931-92cd6568841f" providerId="ADAL" clId="{3EAF36FE-859F-4B2A-A53C-33C20E3BE8F3}" dt="2026-07-14T19:14:00.399" v="9" actId="962"/>
        <pc:sldMkLst>
          <pc:docMk/>
          <pc:sldMk cId="3415166643" sldId="1159"/>
        </pc:sldMkLst>
        <pc:cxnChg chg="mod">
          <ac:chgData name="Petit, Diane - FPAC-FBC, RI" userId="c60f2d8b-d13b-4f26-8931-92cd6568841f" providerId="ADAL" clId="{3EAF36FE-859F-4B2A-A53C-33C20E3BE8F3}" dt="2026-07-14T19:14:00.399" v="9" actId="962"/>
          <ac:cxnSpMkLst>
            <pc:docMk/>
            <pc:sldMk cId="3415166643" sldId="1159"/>
            <ac:cxnSpMk id="5" creationId="{AE4040CD-932C-4876-8A25-4454D516A05F}"/>
          </ac:cxnSpMkLst>
        </pc:cxnChg>
      </pc:sldChg>
      <pc:sldChg chg="modSp mod">
        <pc:chgData name="Petit, Diane - FPAC-FBC, RI" userId="c60f2d8b-d13b-4f26-8931-92cd6568841f" providerId="ADAL" clId="{3EAF36FE-859F-4B2A-A53C-33C20E3BE8F3}" dt="2026-07-14T19:16:21.128" v="46" actId="20577"/>
        <pc:sldMkLst>
          <pc:docMk/>
          <pc:sldMk cId="3946743844" sldId="1160"/>
        </pc:sldMkLst>
        <pc:spChg chg="mod">
          <ac:chgData name="Petit, Diane - FPAC-FBC, RI" userId="c60f2d8b-d13b-4f26-8931-92cd6568841f" providerId="ADAL" clId="{3EAF36FE-859F-4B2A-A53C-33C20E3BE8F3}" dt="2026-07-14T19:16:21.128" v="46" actId="20577"/>
          <ac:spMkLst>
            <pc:docMk/>
            <pc:sldMk cId="3946743844" sldId="1160"/>
            <ac:spMk id="2" creationId="{22B49CA9-9041-4BCA-A7EA-3DB35A3A55B2}"/>
          </ac:spMkLst>
        </pc:spChg>
        <pc:cxnChg chg="mod">
          <ac:chgData name="Petit, Diane - FPAC-FBC, RI" userId="c60f2d8b-d13b-4f26-8931-92cd6568841f" providerId="ADAL" clId="{3EAF36FE-859F-4B2A-A53C-33C20E3BE8F3}" dt="2026-07-14T19:14:03.055" v="10" actId="962"/>
          <ac:cxnSpMkLst>
            <pc:docMk/>
            <pc:sldMk cId="3946743844" sldId="1160"/>
            <ac:cxnSpMk id="5" creationId="{AE4040CD-932C-4876-8A25-4454D516A05F}"/>
          </ac:cxnSpMkLst>
        </pc:cxnChg>
      </pc:sldChg>
      <pc:sldChg chg="modSp mod">
        <pc:chgData name="Petit, Diane - FPAC-FBC, RI" userId="c60f2d8b-d13b-4f26-8931-92cd6568841f" providerId="ADAL" clId="{3EAF36FE-859F-4B2A-A53C-33C20E3BE8F3}" dt="2026-07-14T19:14:41.670" v="15" actId="962"/>
        <pc:sldMkLst>
          <pc:docMk/>
          <pc:sldMk cId="2168548507" sldId="1162"/>
        </pc:sldMkLst>
        <pc:picChg chg="mod">
          <ac:chgData name="Petit, Diane - FPAC-FBC, RI" userId="c60f2d8b-d13b-4f26-8931-92cd6568841f" providerId="ADAL" clId="{3EAF36FE-859F-4B2A-A53C-33C20E3BE8F3}" dt="2026-07-14T19:14:41.670" v="15" actId="962"/>
          <ac:picMkLst>
            <pc:docMk/>
            <pc:sldMk cId="2168548507" sldId="1162"/>
            <ac:picMk id="9" creationId="{2E130043-17BF-436A-BB58-B2956AB2207D}"/>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2EC1ADC-FD69-4178-92AE-5393A8C03D1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90B49CB-07B0-497E-8E43-DE9BFD807D02}" type="slidenum">
              <a:rPr lang="en-US" smtClean="0"/>
              <a:t>‹#›</a:t>
            </a:fld>
            <a:endParaRPr lang="en-US"/>
          </a:p>
        </p:txBody>
      </p:sp>
    </p:spTree>
    <p:extLst>
      <p:ext uri="{BB962C8B-B14F-4D97-AF65-F5344CB8AC3E}">
        <p14:creationId xmlns:p14="http://schemas.microsoft.com/office/powerpoint/2010/main" val="1007226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F4CB4F-A777-4E75-8920-F44C9975E81D}" type="datetimeFigureOut">
              <a:rPr lang="en-US" smtClean="0"/>
              <a:t>7/14/2026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BD3564-BA70-487D-809A-030C0B32E9FE}" type="slidenum">
              <a:rPr lang="en-US" smtClean="0"/>
              <a:t>‹#›</a:t>
            </a:fld>
            <a:endParaRPr lang="en-US"/>
          </a:p>
        </p:txBody>
      </p:sp>
    </p:spTree>
    <p:extLst>
      <p:ext uri="{BB962C8B-B14F-4D97-AF65-F5344CB8AC3E}">
        <p14:creationId xmlns:p14="http://schemas.microsoft.com/office/powerpoint/2010/main" val="1639585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BD3564-BA70-487D-809A-030C0B32E9FE}" type="slidenum">
              <a:rPr lang="en-US" smtClean="0"/>
              <a:t>2</a:t>
            </a:fld>
            <a:endParaRPr lang="en-US"/>
          </a:p>
        </p:txBody>
      </p:sp>
    </p:spTree>
    <p:extLst>
      <p:ext uri="{BB962C8B-B14F-4D97-AF65-F5344CB8AC3E}">
        <p14:creationId xmlns:p14="http://schemas.microsoft.com/office/powerpoint/2010/main" val="2986385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C2CF55-0184-4E39-BCFD-7B1E580DEC12}" type="slidenum">
              <a:rPr lang="en-US" smtClean="0"/>
              <a:t>3</a:t>
            </a:fld>
            <a:endParaRPr lang="en-US"/>
          </a:p>
        </p:txBody>
      </p:sp>
    </p:spTree>
    <p:extLst>
      <p:ext uri="{BB962C8B-B14F-4D97-AF65-F5344CB8AC3E}">
        <p14:creationId xmlns:p14="http://schemas.microsoft.com/office/powerpoint/2010/main" val="399870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C2CF55-0184-4E39-BCFD-7B1E580DEC12}" type="slidenum">
              <a:rPr lang="en-US" smtClean="0"/>
              <a:t>4</a:t>
            </a:fld>
            <a:endParaRPr lang="en-US"/>
          </a:p>
        </p:txBody>
      </p:sp>
    </p:spTree>
    <p:extLst>
      <p:ext uri="{BB962C8B-B14F-4D97-AF65-F5344CB8AC3E}">
        <p14:creationId xmlns:p14="http://schemas.microsoft.com/office/powerpoint/2010/main" val="1585401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C2CF55-0184-4E39-BCFD-7B1E580DEC12}" type="slidenum">
              <a:rPr lang="en-US" smtClean="0"/>
              <a:t>5</a:t>
            </a:fld>
            <a:endParaRPr lang="en-US"/>
          </a:p>
        </p:txBody>
      </p:sp>
    </p:spTree>
    <p:extLst>
      <p:ext uri="{BB962C8B-B14F-4D97-AF65-F5344CB8AC3E}">
        <p14:creationId xmlns:p14="http://schemas.microsoft.com/office/powerpoint/2010/main" val="2666721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C2CF55-0184-4E39-BCFD-7B1E580DEC12}" type="slidenum">
              <a:rPr lang="en-US" smtClean="0"/>
              <a:t>6</a:t>
            </a:fld>
            <a:endParaRPr lang="en-US"/>
          </a:p>
        </p:txBody>
      </p:sp>
    </p:spTree>
    <p:extLst>
      <p:ext uri="{BB962C8B-B14F-4D97-AF65-F5344CB8AC3E}">
        <p14:creationId xmlns:p14="http://schemas.microsoft.com/office/powerpoint/2010/main" val="3978888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69C2CF55-0184-4E39-BCFD-7B1E580DEC12}" type="slidenum">
              <a:rPr lang="en-US" smtClean="0"/>
              <a:t>7</a:t>
            </a:fld>
            <a:endParaRPr lang="en-US"/>
          </a:p>
        </p:txBody>
      </p:sp>
    </p:spTree>
    <p:extLst>
      <p:ext uri="{BB962C8B-B14F-4D97-AF65-F5344CB8AC3E}">
        <p14:creationId xmlns:p14="http://schemas.microsoft.com/office/powerpoint/2010/main" val="885381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BD3564-BA70-487D-809A-030C0B32E9FE}" type="slidenum">
              <a:rPr lang="en-US" smtClean="0"/>
              <a:t>8</a:t>
            </a:fld>
            <a:endParaRPr lang="en-US"/>
          </a:p>
        </p:txBody>
      </p:sp>
    </p:spTree>
    <p:extLst>
      <p:ext uri="{BB962C8B-B14F-4D97-AF65-F5344CB8AC3E}">
        <p14:creationId xmlns:p14="http://schemas.microsoft.com/office/powerpoint/2010/main" val="3529707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rgbClr val="00529D"/>
                </a:solidFill>
              </a:defRPr>
            </a:lvl1pPr>
            <a:lvl2pPr>
              <a:defRPr>
                <a:solidFill>
                  <a:schemeClr val="bg2">
                    <a:lumMod val="25000"/>
                  </a:schemeClr>
                </a:solidFill>
              </a:defRPr>
            </a:lvl2pPr>
            <a:lvl3pPr>
              <a:defRPr sz="2200">
                <a:solidFill>
                  <a:srgbClr val="005941"/>
                </a:solidFill>
              </a:defRPr>
            </a:lvl3pPr>
          </a:lstStyle>
          <a:p>
            <a:pPr lvl="0"/>
            <a:r>
              <a:rPr lang="en-US"/>
              <a:t>Edit Master text styles</a:t>
            </a:r>
          </a:p>
          <a:p>
            <a:pPr lvl="1"/>
            <a:r>
              <a:rPr lang="en-US"/>
              <a:t>Second level</a:t>
            </a:r>
          </a:p>
          <a:p>
            <a:pPr lvl="2"/>
            <a:r>
              <a:rPr lang="en-US"/>
              <a:t>Third level</a:t>
            </a:r>
          </a:p>
        </p:txBody>
      </p:sp>
      <p:sp>
        <p:nvSpPr>
          <p:cNvPr id="5" name="Footer Placeholder 4"/>
          <p:cNvSpPr>
            <a:spLocks noGrp="1"/>
          </p:cNvSpPr>
          <p:nvPr>
            <p:ph type="ftr" sz="quarter" idx="11"/>
          </p:nvPr>
        </p:nvSpPr>
        <p:spPr/>
        <p:txBody>
          <a:bodyPr/>
          <a:lstStyle/>
          <a:p>
            <a:r>
              <a:rPr lang="en-US"/>
              <a:t>NRCS | SHD | Soil Health Principles | v2.3</a:t>
            </a:r>
          </a:p>
        </p:txBody>
      </p:sp>
    </p:spTree>
    <p:extLst>
      <p:ext uri="{BB962C8B-B14F-4D97-AF65-F5344CB8AC3E}">
        <p14:creationId xmlns:p14="http://schemas.microsoft.com/office/powerpoint/2010/main" val="3668390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221971"/>
            <a:ext cx="3886200" cy="4954992"/>
          </a:xfrm>
        </p:spPr>
        <p:txBody>
          <a:body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29150" y="1221971"/>
            <a:ext cx="3886200" cy="4954992"/>
          </a:xfrm>
        </p:spPr>
        <p:txBody>
          <a:bodyPr/>
          <a:lstStyle/>
          <a:p>
            <a:pPr lvl="0"/>
            <a:r>
              <a:rPr lang="en-US"/>
              <a:t>Edit Master text styles</a:t>
            </a:r>
          </a:p>
          <a:p>
            <a:pPr lvl="1"/>
            <a:r>
              <a:rPr lang="en-US"/>
              <a:t>Second level</a:t>
            </a:r>
          </a:p>
          <a:p>
            <a:pPr lvl="2"/>
            <a:r>
              <a:rPr lang="en-US"/>
              <a:t>Third level</a:t>
            </a:r>
          </a:p>
        </p:txBody>
      </p:sp>
      <p:sp>
        <p:nvSpPr>
          <p:cNvPr id="6" name="Footer Placeholder 5"/>
          <p:cNvSpPr>
            <a:spLocks noGrp="1"/>
          </p:cNvSpPr>
          <p:nvPr>
            <p:ph type="ftr" sz="quarter" idx="11"/>
          </p:nvPr>
        </p:nvSpPr>
        <p:spPr/>
        <p:txBody>
          <a:bodyPr/>
          <a:lstStyle/>
          <a:p>
            <a:r>
              <a:rPr lang="en-US"/>
              <a:t>NRCS | SHD | Soil Health Principles | v2.3</a:t>
            </a:r>
          </a:p>
        </p:txBody>
      </p:sp>
    </p:spTree>
    <p:extLst>
      <p:ext uri="{BB962C8B-B14F-4D97-AF65-F5344CB8AC3E}">
        <p14:creationId xmlns:p14="http://schemas.microsoft.com/office/powerpoint/2010/main" val="1715699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NRCS | SHD | Soil Health Principles | v2.3</a:t>
            </a:r>
          </a:p>
        </p:txBody>
      </p:sp>
    </p:spTree>
    <p:extLst>
      <p:ext uri="{BB962C8B-B14F-4D97-AF65-F5344CB8AC3E}">
        <p14:creationId xmlns:p14="http://schemas.microsoft.com/office/powerpoint/2010/main" val="1171678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NRCS | SHD | Soil Health Principles | v2.3</a:t>
            </a:r>
          </a:p>
        </p:txBody>
      </p:sp>
    </p:spTree>
    <p:extLst>
      <p:ext uri="{BB962C8B-B14F-4D97-AF65-F5344CB8AC3E}">
        <p14:creationId xmlns:p14="http://schemas.microsoft.com/office/powerpoint/2010/main" val="3085049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ONLY - No Footers">
    <p:spTree>
      <p:nvGrpSpPr>
        <p:cNvPr id="1" name=""/>
        <p:cNvGrpSpPr/>
        <p:nvPr/>
      </p:nvGrpSpPr>
      <p:grpSpPr>
        <a:xfrm>
          <a:off x="0" y="0"/>
          <a:ext cx="0" cy="0"/>
          <a:chOff x="0" y="0"/>
          <a:chExt cx="0" cy="0"/>
        </a:xfrm>
      </p:grpSpPr>
      <p:pic>
        <p:nvPicPr>
          <p:cNvPr id="18" name="Picture 17" descr="A close up of a sign&#10;&#10;Description generated with very high confidence">
            <a:extLst>
              <a:ext uri="{FF2B5EF4-FFF2-40B4-BE49-F238E27FC236}">
                <a16:creationId xmlns:a16="http://schemas.microsoft.com/office/drawing/2014/main" id="{85F65AAF-E482-4A31-8B71-F4F9BBEC695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66255" y="149564"/>
            <a:ext cx="1371600" cy="531473"/>
          </a:xfrm>
          <a:prstGeom prst="rect">
            <a:avLst/>
          </a:prstGeom>
        </p:spPr>
      </p:pic>
      <p:grpSp>
        <p:nvGrpSpPr>
          <p:cNvPr id="4" name="Group 3">
            <a:extLst>
              <a:ext uri="{FF2B5EF4-FFF2-40B4-BE49-F238E27FC236}">
                <a16:creationId xmlns:a16="http://schemas.microsoft.com/office/drawing/2014/main" id="{BA260F8C-D610-434B-8D67-2124F81DE0B3}"/>
              </a:ext>
            </a:extLst>
          </p:cNvPr>
          <p:cNvGrpSpPr/>
          <p:nvPr userDrawn="1"/>
        </p:nvGrpSpPr>
        <p:grpSpPr>
          <a:xfrm>
            <a:off x="166255" y="1143000"/>
            <a:ext cx="4533025" cy="4572000"/>
            <a:chOff x="166255" y="1143000"/>
            <a:chExt cx="4533025" cy="4572000"/>
          </a:xfrm>
          <a:effectLst>
            <a:outerShdw blurRad="63500" sx="102000" sy="102000" algn="ctr" rotWithShape="0">
              <a:prstClr val="black">
                <a:alpha val="40000"/>
              </a:prstClr>
            </a:outerShdw>
          </a:effectLst>
        </p:grpSpPr>
        <p:grpSp>
          <p:nvGrpSpPr>
            <p:cNvPr id="20" name="Group 19">
              <a:extLst>
                <a:ext uri="{FF2B5EF4-FFF2-40B4-BE49-F238E27FC236}">
                  <a16:creationId xmlns:a16="http://schemas.microsoft.com/office/drawing/2014/main" id="{BE2EDBD6-65BF-4A90-8E69-DB1DAB3ECB54}"/>
                </a:ext>
              </a:extLst>
            </p:cNvPr>
            <p:cNvGrpSpPr>
              <a:grpSpLocks noChangeAspect="1"/>
            </p:cNvGrpSpPr>
            <p:nvPr userDrawn="1"/>
          </p:nvGrpSpPr>
          <p:grpSpPr>
            <a:xfrm>
              <a:off x="166255" y="1143000"/>
              <a:ext cx="4533025" cy="4572000"/>
              <a:chOff x="102644" y="649691"/>
              <a:chExt cx="4993023" cy="5035953"/>
            </a:xfrm>
          </p:grpSpPr>
          <p:pic>
            <p:nvPicPr>
              <p:cNvPr id="15" name="Picture 14" descr="A close up of a logo&#10;&#10;Description generated with high confidence">
                <a:extLst>
                  <a:ext uri="{FF2B5EF4-FFF2-40B4-BE49-F238E27FC236}">
                    <a16:creationId xmlns:a16="http://schemas.microsoft.com/office/drawing/2014/main" id="{04E4019D-6D69-4B65-AE5D-828DB4ADF3B7}"/>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15801" y="843297"/>
                <a:ext cx="4816257" cy="4694327"/>
              </a:xfrm>
              <a:prstGeom prst="ellipse">
                <a:avLst/>
              </a:prstGeom>
            </p:spPr>
          </p:pic>
          <p:sp>
            <p:nvSpPr>
              <p:cNvPr id="19" name="Circle: Hollow 18">
                <a:extLst>
                  <a:ext uri="{FF2B5EF4-FFF2-40B4-BE49-F238E27FC236}">
                    <a16:creationId xmlns:a16="http://schemas.microsoft.com/office/drawing/2014/main" id="{68319B6B-E8BF-420E-A876-4CFDBDABD7A8}"/>
                  </a:ext>
                </a:extLst>
              </p:cNvPr>
              <p:cNvSpPr/>
              <p:nvPr userDrawn="1"/>
            </p:nvSpPr>
            <p:spPr>
              <a:xfrm>
                <a:off x="102644" y="649691"/>
                <a:ext cx="4993023" cy="5035953"/>
              </a:xfrm>
              <a:prstGeom prst="donut">
                <a:avLst>
                  <a:gd name="adj" fmla="val 43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solidFill>
                    <a:schemeClr val="tx1"/>
                  </a:solidFill>
                </a:endParaRPr>
              </a:p>
            </p:txBody>
          </p:sp>
        </p:grpSp>
        <p:sp>
          <p:nvSpPr>
            <p:cNvPr id="2" name="Rectangle: Rounded Corners 1">
              <a:extLst>
                <a:ext uri="{FF2B5EF4-FFF2-40B4-BE49-F238E27FC236}">
                  <a16:creationId xmlns:a16="http://schemas.microsoft.com/office/drawing/2014/main" id="{6952F639-74DB-4B70-9F4B-0A0532B27A14}"/>
                </a:ext>
              </a:extLst>
            </p:cNvPr>
            <p:cNvSpPr/>
            <p:nvPr userDrawn="1"/>
          </p:nvSpPr>
          <p:spPr>
            <a:xfrm rot="20363063">
              <a:off x="1342286" y="1654924"/>
              <a:ext cx="931025" cy="207818"/>
            </a:xfrm>
            <a:prstGeom prst="roundRect">
              <a:avLst/>
            </a:prstGeom>
            <a:solidFill>
              <a:srgbClr val="C499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90447F89-04D3-4CA0-99C6-651341D0E731}"/>
                </a:ext>
              </a:extLst>
            </p:cNvPr>
            <p:cNvSpPr/>
            <p:nvPr userDrawn="1"/>
          </p:nvSpPr>
          <p:spPr>
            <a:xfrm rot="18642625">
              <a:off x="691820" y="2094314"/>
              <a:ext cx="931025" cy="202895"/>
            </a:xfrm>
            <a:prstGeom prst="roundRect">
              <a:avLst/>
            </a:prstGeom>
            <a:solidFill>
              <a:srgbClr val="C499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88E3BBAB-FAB7-4AF5-A3E8-93F5214F9EB0}"/>
                </a:ext>
              </a:extLst>
            </p:cNvPr>
            <p:cNvSpPr/>
            <p:nvPr userDrawn="1"/>
          </p:nvSpPr>
          <p:spPr>
            <a:xfrm rot="16920123">
              <a:off x="253547" y="2848147"/>
              <a:ext cx="931025" cy="207818"/>
            </a:xfrm>
            <a:prstGeom prst="roundRect">
              <a:avLst/>
            </a:prstGeom>
            <a:solidFill>
              <a:srgbClr val="C499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06CFA75C-C834-465D-A310-203551E99495}"/>
                </a:ext>
              </a:extLst>
            </p:cNvPr>
            <p:cNvSpPr/>
            <p:nvPr userDrawn="1"/>
          </p:nvSpPr>
          <p:spPr>
            <a:xfrm rot="1671235">
              <a:off x="2685008" y="1759526"/>
              <a:ext cx="1172094" cy="206437"/>
            </a:xfrm>
            <a:prstGeom prst="roundRect">
              <a:avLst/>
            </a:prstGeom>
            <a:solidFill>
              <a:srgbClr val="CAB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D0B75F6D-CCAD-46A0-AC66-A430128F3EBA}"/>
                </a:ext>
              </a:extLst>
            </p:cNvPr>
            <p:cNvSpPr/>
            <p:nvPr userDrawn="1"/>
          </p:nvSpPr>
          <p:spPr>
            <a:xfrm rot="3633964">
              <a:off x="3386327" y="2420750"/>
              <a:ext cx="1172094" cy="206437"/>
            </a:xfrm>
            <a:prstGeom prst="roundRect">
              <a:avLst/>
            </a:prstGeom>
            <a:solidFill>
              <a:srgbClr val="CAB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0D60CE8F-65C0-4423-8E4D-25FFDFBC6DBB}"/>
                </a:ext>
              </a:extLst>
            </p:cNvPr>
            <p:cNvSpPr/>
            <p:nvPr userDrawn="1"/>
          </p:nvSpPr>
          <p:spPr>
            <a:xfrm rot="2503180">
              <a:off x="2966869" y="1916775"/>
              <a:ext cx="1172094" cy="206437"/>
            </a:xfrm>
            <a:prstGeom prst="roundRect">
              <a:avLst/>
            </a:prstGeom>
            <a:solidFill>
              <a:srgbClr val="CAB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E4872E05-8499-4455-8D42-54E9D5A77E50}"/>
                </a:ext>
              </a:extLst>
            </p:cNvPr>
            <p:cNvSpPr/>
            <p:nvPr userDrawn="1"/>
          </p:nvSpPr>
          <p:spPr>
            <a:xfrm rot="1671235">
              <a:off x="930165" y="4889340"/>
              <a:ext cx="1172094" cy="206437"/>
            </a:xfrm>
            <a:prstGeom prst="roundRect">
              <a:avLst>
                <a:gd name="adj" fmla="val 2426"/>
              </a:avLst>
            </a:prstGeom>
            <a:solidFill>
              <a:srgbClr val="C3B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1443C14C-6888-4D1F-9072-B3933243427F}"/>
                </a:ext>
              </a:extLst>
            </p:cNvPr>
            <p:cNvSpPr/>
            <p:nvPr userDrawn="1"/>
          </p:nvSpPr>
          <p:spPr>
            <a:xfrm rot="3797512">
              <a:off x="331451" y="4301280"/>
              <a:ext cx="1172094" cy="206437"/>
            </a:xfrm>
            <a:prstGeom prst="roundRect">
              <a:avLst/>
            </a:prstGeom>
            <a:solidFill>
              <a:srgbClr val="C3B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2C05D65A-8FD0-45BA-BC22-A8105CF24FCC}"/>
                </a:ext>
              </a:extLst>
            </p:cNvPr>
            <p:cNvSpPr/>
            <p:nvPr userDrawn="1"/>
          </p:nvSpPr>
          <p:spPr>
            <a:xfrm rot="2577720">
              <a:off x="577621" y="4599078"/>
              <a:ext cx="1172094" cy="153958"/>
            </a:xfrm>
            <a:prstGeom prst="roundRect">
              <a:avLst/>
            </a:prstGeom>
            <a:solidFill>
              <a:srgbClr val="C3B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A7A4FD5D-B827-40A6-BC2F-ADBA96D3B30D}"/>
                </a:ext>
              </a:extLst>
            </p:cNvPr>
            <p:cNvSpPr/>
            <p:nvPr userDrawn="1"/>
          </p:nvSpPr>
          <p:spPr>
            <a:xfrm rot="7144258">
              <a:off x="3341840" y="4326971"/>
              <a:ext cx="1172094" cy="206437"/>
            </a:xfrm>
            <a:prstGeom prst="roundRect">
              <a:avLst/>
            </a:prstGeom>
            <a:solidFill>
              <a:srgbClr val="9C8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6A39ABD8-202F-4BBB-9FDA-796F6DA75B42}"/>
                </a:ext>
              </a:extLst>
            </p:cNvPr>
            <p:cNvSpPr/>
            <p:nvPr userDrawn="1"/>
          </p:nvSpPr>
          <p:spPr>
            <a:xfrm rot="8459618">
              <a:off x="2836307" y="4812999"/>
              <a:ext cx="1172094" cy="206437"/>
            </a:xfrm>
            <a:prstGeom prst="roundRect">
              <a:avLst/>
            </a:prstGeom>
            <a:solidFill>
              <a:srgbClr val="9C8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10D07777-A3E6-4D33-B9E1-825EA2CAD5A6}"/>
                </a:ext>
              </a:extLst>
            </p:cNvPr>
            <p:cNvSpPr/>
            <p:nvPr userDrawn="1"/>
          </p:nvSpPr>
          <p:spPr>
            <a:xfrm rot="11653035">
              <a:off x="1479546" y="5055083"/>
              <a:ext cx="803035" cy="99186"/>
            </a:xfrm>
            <a:prstGeom prst="roundRect">
              <a:avLst/>
            </a:prstGeom>
            <a:solidFill>
              <a:srgbClr val="C3B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Oval 5">
            <a:extLst>
              <a:ext uri="{FF2B5EF4-FFF2-40B4-BE49-F238E27FC236}">
                <a16:creationId xmlns:a16="http://schemas.microsoft.com/office/drawing/2014/main" id="{A39E3D30-AB6A-47CB-87F2-C2502755D1B6}"/>
              </a:ext>
            </a:extLst>
          </p:cNvPr>
          <p:cNvSpPr/>
          <p:nvPr userDrawn="1"/>
        </p:nvSpPr>
        <p:spPr>
          <a:xfrm>
            <a:off x="1693696" y="2769589"/>
            <a:ext cx="1487317" cy="1368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group of people standing in a garden&#10;&#10;Description generated with very high confidence">
            <a:extLst>
              <a:ext uri="{FF2B5EF4-FFF2-40B4-BE49-F238E27FC236}">
                <a16:creationId xmlns:a16="http://schemas.microsoft.com/office/drawing/2014/main" id="{7AC14C16-F48D-430F-899D-0EC00A5D85E3}"/>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1796937" y="2808347"/>
            <a:ext cx="1280160" cy="1280160"/>
          </a:xfrm>
          <a:prstGeom prst="ellipse">
            <a:avLst/>
          </a:prstGeom>
          <a:ln w="28575" cap="rnd">
            <a:solidFill>
              <a:srgbClr val="C8C6BD"/>
            </a:solidFill>
            <a:prstDash val="solid"/>
          </a:ln>
          <a:effectLst/>
        </p:spPr>
      </p:pic>
    </p:spTree>
    <p:extLst>
      <p:ext uri="{BB962C8B-B14F-4D97-AF65-F5344CB8AC3E}">
        <p14:creationId xmlns:p14="http://schemas.microsoft.com/office/powerpoint/2010/main" val="21075757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95549" y="5946"/>
            <a:ext cx="6719801" cy="84279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147156"/>
            <a:ext cx="7886700" cy="50298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p:txBody>
      </p:sp>
      <p:sp>
        <p:nvSpPr>
          <p:cNvPr id="5" name="Footer Placeholder 4"/>
          <p:cNvSpPr>
            <a:spLocks noGrp="1"/>
          </p:cNvSpPr>
          <p:nvPr>
            <p:ph type="ftr" sz="quarter" idx="3"/>
          </p:nvPr>
        </p:nvSpPr>
        <p:spPr>
          <a:xfrm>
            <a:off x="-1" y="6492875"/>
            <a:ext cx="2485505" cy="365125"/>
          </a:xfrm>
          <a:prstGeom prst="rect">
            <a:avLst/>
          </a:prstGeom>
        </p:spPr>
        <p:txBody>
          <a:bodyPr vert="horz" lIns="91440" tIns="45720" rIns="91440" bIns="45720" rtlCol="0" anchor="ctr"/>
          <a:lstStyle>
            <a:lvl1pPr algn="ctr">
              <a:defRPr sz="1000">
                <a:solidFill>
                  <a:schemeClr val="bg2">
                    <a:lumMod val="25000"/>
                  </a:schemeClr>
                </a:solidFill>
              </a:defRPr>
            </a:lvl1pPr>
          </a:lstStyle>
          <a:p>
            <a:r>
              <a:rPr lang="en-US"/>
              <a:t>NRCS | SHD | Soil Health Principles | v2.3</a:t>
            </a:r>
          </a:p>
        </p:txBody>
      </p:sp>
      <p:sp>
        <p:nvSpPr>
          <p:cNvPr id="7" name="TextBox 6">
            <a:extLst>
              <a:ext uri="{FF2B5EF4-FFF2-40B4-BE49-F238E27FC236}">
                <a16:creationId xmlns:a16="http://schemas.microsoft.com/office/drawing/2014/main" id="{EE54A740-5D66-40FB-9545-E0AA01A6DB9F}"/>
              </a:ext>
            </a:extLst>
          </p:cNvPr>
          <p:cNvSpPr txBox="1"/>
          <p:nvPr userDrawn="1"/>
        </p:nvSpPr>
        <p:spPr>
          <a:xfrm>
            <a:off x="8271163" y="6475382"/>
            <a:ext cx="872837" cy="400110"/>
          </a:xfrm>
          <a:prstGeom prst="rect">
            <a:avLst/>
          </a:prstGeom>
          <a:noFill/>
        </p:spPr>
        <p:txBody>
          <a:bodyPr wrap="square" rtlCol="0">
            <a:spAutoFit/>
          </a:bodyPr>
          <a:lstStyle/>
          <a:p>
            <a:pPr algn="ctr"/>
            <a:r>
              <a:rPr lang="en-US" sz="1000">
                <a:solidFill>
                  <a:schemeClr val="bg2">
                    <a:lumMod val="25000"/>
                  </a:schemeClr>
                </a:solidFill>
              </a:rPr>
              <a:t>Slide </a:t>
            </a:r>
            <a:fld id="{E996FD43-BCA5-469D-B59C-2DFD4B6E3EDA}" type="slidenum">
              <a:rPr lang="en-US" sz="1000" smtClean="0">
                <a:solidFill>
                  <a:schemeClr val="bg2">
                    <a:lumMod val="25000"/>
                  </a:schemeClr>
                </a:solidFill>
              </a:rPr>
              <a:pPr algn="ctr"/>
              <a:t>‹#›</a:t>
            </a:fld>
            <a:r>
              <a:rPr lang="en-US" sz="1000">
                <a:solidFill>
                  <a:schemeClr val="bg2">
                    <a:lumMod val="25000"/>
                  </a:schemeClr>
                </a:solidFill>
              </a:rPr>
              <a:t> </a:t>
            </a:r>
          </a:p>
          <a:p>
            <a:pPr algn="ctr"/>
            <a:fld id="{FAADAE4D-EF51-469F-A839-6C80F94C53B8}" type="datetime12">
              <a:rPr lang="en-US" sz="1000" smtClean="0">
                <a:solidFill>
                  <a:schemeClr val="bg2">
                    <a:lumMod val="25000"/>
                  </a:schemeClr>
                </a:solidFill>
              </a:rPr>
              <a:t>3:11 PM</a:t>
            </a:fld>
            <a:endParaRPr lang="en-US" sz="1000">
              <a:solidFill>
                <a:schemeClr val="bg2">
                  <a:lumMod val="25000"/>
                </a:schemeClr>
              </a:solidFill>
            </a:endParaRPr>
          </a:p>
        </p:txBody>
      </p:sp>
      <p:pic>
        <p:nvPicPr>
          <p:cNvPr id="9" name="Picture 8" descr="A close up of a sign&#10;&#10;Description generated with very high confidence">
            <a:extLst>
              <a:ext uri="{FF2B5EF4-FFF2-40B4-BE49-F238E27FC236}">
                <a16:creationId xmlns:a16="http://schemas.microsoft.com/office/drawing/2014/main" id="{CE55D761-A6B0-4A26-95CE-A6B5BB0D0450}"/>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166255" y="149564"/>
            <a:ext cx="1371600" cy="531473"/>
          </a:xfrm>
          <a:prstGeom prst="rect">
            <a:avLst/>
          </a:prstGeom>
        </p:spPr>
      </p:pic>
    </p:spTree>
    <p:extLst>
      <p:ext uri="{BB962C8B-B14F-4D97-AF65-F5344CB8AC3E}">
        <p14:creationId xmlns:p14="http://schemas.microsoft.com/office/powerpoint/2010/main" val="3875141556"/>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6" r:id="rId3"/>
    <p:sldLayoutId id="2147483667" r:id="rId4"/>
    <p:sldLayoutId id="2147483661" r:id="rId5"/>
  </p:sldLayoutIdLst>
  <p:hf sldNum="0" hdr="0" dt="0"/>
  <p:txStyles>
    <p:titleStyle>
      <a:lvl1pPr algn="ctr" defTabSz="914400" rtl="0" eaLnBrk="1" latinLnBrk="0" hangingPunct="1">
        <a:lnSpc>
          <a:spcPct val="90000"/>
        </a:lnSpc>
        <a:spcBef>
          <a:spcPct val="0"/>
        </a:spcBef>
        <a:buNone/>
        <a:defRPr sz="4400" kern="1200">
          <a:solidFill>
            <a:srgbClr val="00594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529D"/>
          </a:solidFill>
          <a:latin typeface="Calibri Light" panose="020F0302020204030204" pitchFamily="34" charset="0"/>
          <a:ea typeface="+mn-ea"/>
          <a:cs typeface="Calibri Light" panose="020F0302020204030204" pitchFamily="34" charset="0"/>
        </a:defRPr>
      </a:lvl1pPr>
      <a:lvl2pPr marL="685800" indent="-228600" algn="l" defTabSz="914400" rtl="0" eaLnBrk="1" latinLnBrk="0" hangingPunct="1">
        <a:lnSpc>
          <a:spcPct val="90000"/>
        </a:lnSpc>
        <a:spcBef>
          <a:spcPts val="500"/>
        </a:spcBef>
        <a:buSzPct val="60000"/>
        <a:buFont typeface="Wingdings" panose="05000000000000000000" pitchFamily="2" charset="2"/>
        <a:buChar char="§"/>
        <a:defRPr sz="2400" kern="1200">
          <a:solidFill>
            <a:schemeClr val="bg2">
              <a:lumMod val="25000"/>
            </a:schemeClr>
          </a:solidFill>
          <a:latin typeface="Calibri Light" panose="020F0302020204030204" pitchFamily="34" charset="0"/>
          <a:ea typeface="+mn-ea"/>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5941"/>
          </a:solidFill>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www.pnwbiochar.org/tools/tools_336/" TargetMode="External"/><Relationship Id="rId2" Type="http://schemas.openxmlformats.org/officeDocument/2006/relationships/hyperlink" Target="https://www.nrcs.usda.gov/resources/guides-and-instructions/soil-carbon-amendment-ac-336-conservation-practice-standard" TargetMode="External"/><Relationship Id="rId1" Type="http://schemas.openxmlformats.org/officeDocument/2006/relationships/slideLayout" Target="../slideLayouts/slideLayout1.xml"/><Relationship Id="rId5" Type="http://schemas.openxmlformats.org/officeDocument/2006/relationships/hyperlink" Target="https://www.nrcs.usda.gov/resources/data-and-reports/web-soil-survey" TargetMode="External"/><Relationship Id="rId4" Type="http://schemas.openxmlformats.org/officeDocument/2006/relationships/hyperlink" Target="https://pacificbiochar.com/biochar-application-calculator/"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98F3C-525E-46F1-B955-ACC21D81B431}"/>
              </a:ext>
            </a:extLst>
          </p:cNvPr>
          <p:cNvSpPr>
            <a:spLocks noGrp="1"/>
          </p:cNvSpPr>
          <p:nvPr>
            <p:ph type="ctrTitle" idx="4294967295"/>
          </p:nvPr>
        </p:nvSpPr>
        <p:spPr>
          <a:xfrm>
            <a:off x="5165889" y="188537"/>
            <a:ext cx="4098857" cy="4967926"/>
          </a:xfrm>
        </p:spPr>
        <p:txBody>
          <a:bodyPr anchor="b">
            <a:normAutofit/>
          </a:bodyPr>
          <a:lstStyle/>
          <a:p>
            <a:pPr algn="l"/>
            <a:r>
              <a:rPr lang="en-US" b="1" dirty="0">
                <a:solidFill>
                  <a:schemeClr val="tx1"/>
                </a:solidFill>
              </a:rPr>
              <a:t>Biochar as a carbon amendment</a:t>
            </a:r>
            <a:br>
              <a:rPr lang="en-US" sz="2000" dirty="0">
                <a:solidFill>
                  <a:schemeClr val="tx1"/>
                </a:solidFill>
              </a:rPr>
            </a:br>
            <a:br>
              <a:rPr lang="en-US" sz="2000" dirty="0">
                <a:solidFill>
                  <a:schemeClr val="tx1"/>
                </a:solidFill>
              </a:rPr>
            </a:br>
            <a:br>
              <a:rPr lang="en-US" dirty="0">
                <a:solidFill>
                  <a:schemeClr val="tx1"/>
                </a:solidFill>
              </a:rPr>
            </a:br>
            <a:endParaRPr lang="en-US" dirty="0">
              <a:solidFill>
                <a:srgbClr val="00529D"/>
              </a:solidFill>
            </a:endParaRPr>
          </a:p>
        </p:txBody>
      </p:sp>
    </p:spTree>
    <p:extLst>
      <p:ext uri="{BB962C8B-B14F-4D97-AF65-F5344CB8AC3E}">
        <p14:creationId xmlns:p14="http://schemas.microsoft.com/office/powerpoint/2010/main" val="2876849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67A1-F0CB-4003-B860-70216EF274EA}"/>
              </a:ext>
            </a:extLst>
          </p:cNvPr>
          <p:cNvSpPr>
            <a:spLocks noGrp="1"/>
          </p:cNvSpPr>
          <p:nvPr>
            <p:ph type="title"/>
          </p:nvPr>
        </p:nvSpPr>
        <p:spPr>
          <a:xfrm>
            <a:off x="1212098" y="171113"/>
            <a:ext cx="6719801" cy="842791"/>
          </a:xfrm>
        </p:spPr>
        <p:txBody>
          <a:bodyPr>
            <a:normAutofit/>
          </a:bodyPr>
          <a:lstStyle/>
          <a:p>
            <a:r>
              <a:rPr lang="en-US" sz="3600" dirty="0">
                <a:solidFill>
                  <a:schemeClr val="tx1"/>
                </a:solidFill>
              </a:rPr>
              <a:t>Overview</a:t>
            </a:r>
          </a:p>
        </p:txBody>
      </p:sp>
      <p:sp>
        <p:nvSpPr>
          <p:cNvPr id="3" name="Content Placeholder 2">
            <a:extLst>
              <a:ext uri="{FF2B5EF4-FFF2-40B4-BE49-F238E27FC236}">
                <a16:creationId xmlns:a16="http://schemas.microsoft.com/office/drawing/2014/main" id="{CC52FB54-A29E-4777-BD63-40302D255328}"/>
              </a:ext>
            </a:extLst>
          </p:cNvPr>
          <p:cNvSpPr>
            <a:spLocks noGrp="1"/>
          </p:cNvSpPr>
          <p:nvPr>
            <p:ph idx="1"/>
          </p:nvPr>
        </p:nvSpPr>
        <p:spPr>
          <a:xfrm>
            <a:off x="628650" y="1397977"/>
            <a:ext cx="7886700" cy="1899138"/>
          </a:xfrm>
        </p:spPr>
        <p:txBody>
          <a:bodyPr/>
          <a:lstStyle/>
          <a:p>
            <a:pPr marL="514350" lvl="0" indent="-514350">
              <a:buFont typeface="+mj-lt"/>
              <a:buAutoNum type="arabicPeriod"/>
            </a:pPr>
            <a:r>
              <a:rPr lang="en-US" sz="2400" dirty="0"/>
              <a:t>Biochar—what is it, anyway?</a:t>
            </a:r>
          </a:p>
          <a:p>
            <a:pPr marL="514350" lvl="0" indent="-514350">
              <a:buFont typeface="+mj-lt"/>
              <a:buAutoNum type="arabicPeriod"/>
            </a:pPr>
            <a:r>
              <a:rPr lang="en-US" sz="2400" dirty="0"/>
              <a:t>Why biochar?</a:t>
            </a:r>
          </a:p>
          <a:p>
            <a:pPr marL="514350" lvl="0" indent="-514350">
              <a:buFont typeface="+mj-lt"/>
              <a:buAutoNum type="arabicPeriod"/>
            </a:pPr>
            <a:r>
              <a:rPr lang="en-US" sz="2400" dirty="0"/>
              <a:t>Application </a:t>
            </a:r>
          </a:p>
          <a:p>
            <a:pPr marL="0" lvl="0" indent="0">
              <a:buNone/>
            </a:pPr>
            <a:endParaRPr lang="en-US" sz="1050" dirty="0"/>
          </a:p>
          <a:p>
            <a:pPr marL="0" lvl="0" indent="0">
              <a:buNone/>
            </a:pPr>
            <a:r>
              <a:rPr lang="en-US" sz="1050" dirty="0"/>
              <a:t>			Photo:  Kristin Trippe, USDA-ARS </a:t>
            </a:r>
          </a:p>
        </p:txBody>
      </p:sp>
      <p:sp>
        <p:nvSpPr>
          <p:cNvPr id="4" name="Footer Placeholder 3">
            <a:extLst>
              <a:ext uri="{FF2B5EF4-FFF2-40B4-BE49-F238E27FC236}">
                <a16:creationId xmlns:a16="http://schemas.microsoft.com/office/drawing/2014/main" id="{C6C6D503-E414-48AF-9B7F-1CD3B52E971D}"/>
              </a:ext>
            </a:extLst>
          </p:cNvPr>
          <p:cNvSpPr>
            <a:spLocks noGrp="1"/>
          </p:cNvSpPr>
          <p:nvPr>
            <p:ph type="ftr" sz="quarter" idx="11"/>
          </p:nvPr>
        </p:nvSpPr>
        <p:spPr/>
        <p:txBody>
          <a:bodyPr/>
          <a:lstStyle/>
          <a:p>
            <a:r>
              <a:rPr lang="en-US"/>
              <a:t>NRCS | SHD | Soil Health Principles | v2.3</a:t>
            </a:r>
          </a:p>
        </p:txBody>
      </p:sp>
      <p:pic>
        <p:nvPicPr>
          <p:cNvPr id="9" name="Picture 8" descr="Biochar">
            <a:extLst>
              <a:ext uri="{FF2B5EF4-FFF2-40B4-BE49-F238E27FC236}">
                <a16:creationId xmlns:a16="http://schemas.microsoft.com/office/drawing/2014/main" id="{2E130043-17BF-436A-BB58-B2956AB2207D}"/>
              </a:ext>
            </a:extLst>
          </p:cNvPr>
          <p:cNvPicPr>
            <a:picLocks noChangeAspect="1"/>
          </p:cNvPicPr>
          <p:nvPr/>
        </p:nvPicPr>
        <p:blipFill>
          <a:blip r:embed="rId3">
            <a:extLst>
              <a:ext uri="{28A0092B-C50C-407E-A947-70E740481C1C}">
                <a14:useLocalDpi xmlns:a14="http://schemas.microsoft.com/office/drawing/2010/main" val="0"/>
              </a:ext>
            </a:extLst>
          </a:blip>
          <a:srcRect t="14178" b="14178"/>
          <a:stretch/>
        </p:blipFill>
        <p:spPr>
          <a:xfrm>
            <a:off x="1407513" y="3429000"/>
            <a:ext cx="6328972" cy="2560320"/>
          </a:xfrm>
          <a:prstGeom prst="rect">
            <a:avLst/>
          </a:prstGeom>
          <a:ln w="19050">
            <a:solidFill>
              <a:schemeClr val="tx1"/>
            </a:solidFill>
          </a:ln>
          <a:effectLst>
            <a:outerShdw blurRad="63500" sx="102000" sy="102000" algn="ctr" rotWithShape="0">
              <a:prstClr val="black">
                <a:alpha val="40000"/>
              </a:prstClr>
            </a:outerShdw>
          </a:effectLst>
        </p:spPr>
      </p:pic>
      <p:sp>
        <p:nvSpPr>
          <p:cNvPr id="10" name="TextBox 9">
            <a:extLst>
              <a:ext uri="{FF2B5EF4-FFF2-40B4-BE49-F238E27FC236}">
                <a16:creationId xmlns:a16="http://schemas.microsoft.com/office/drawing/2014/main" id="{0780F0EA-D6AD-43FF-8E4E-577A5DC08856}"/>
              </a:ext>
            </a:extLst>
          </p:cNvPr>
          <p:cNvSpPr txBox="1"/>
          <p:nvPr/>
        </p:nvSpPr>
        <p:spPr>
          <a:xfrm>
            <a:off x="1348160" y="5825735"/>
            <a:ext cx="846707" cy="215444"/>
          </a:xfrm>
          <a:prstGeom prst="rect">
            <a:avLst/>
          </a:prstGeom>
          <a:noFill/>
        </p:spPr>
        <p:txBody>
          <a:bodyPr wrap="none" rtlCol="0">
            <a:spAutoFit/>
          </a:bodyPr>
          <a:lstStyle/>
          <a:p>
            <a:r>
              <a:rPr lang="en-US" sz="800" i="1">
                <a:solidFill>
                  <a:schemeClr val="bg1"/>
                </a:solidFill>
              </a:rPr>
              <a:t>Cochrane, NRCS</a:t>
            </a:r>
            <a:endParaRPr lang="en-US" sz="800">
              <a:solidFill>
                <a:schemeClr val="bg1"/>
              </a:solidFill>
            </a:endParaRPr>
          </a:p>
        </p:txBody>
      </p:sp>
    </p:spTree>
    <p:extLst>
      <p:ext uri="{BB962C8B-B14F-4D97-AF65-F5344CB8AC3E}">
        <p14:creationId xmlns:p14="http://schemas.microsoft.com/office/powerpoint/2010/main" val="2774724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49CA9-9041-4BCA-A7EA-3DB35A3A55B2}"/>
              </a:ext>
            </a:extLst>
          </p:cNvPr>
          <p:cNvSpPr>
            <a:spLocks noGrp="1"/>
          </p:cNvSpPr>
          <p:nvPr>
            <p:ph type="title"/>
          </p:nvPr>
        </p:nvSpPr>
        <p:spPr>
          <a:xfrm>
            <a:off x="3476693" y="-152601"/>
            <a:ext cx="5593730" cy="1676603"/>
          </a:xfrm>
        </p:spPr>
        <p:txBody>
          <a:bodyPr>
            <a:normAutofit/>
          </a:bodyPr>
          <a:lstStyle/>
          <a:p>
            <a:r>
              <a:rPr lang="en-US" sz="3200" dirty="0">
                <a:solidFill>
                  <a:srgbClr val="00529D"/>
                </a:solidFill>
              </a:rPr>
              <a:t>What is biochar?</a:t>
            </a:r>
          </a:p>
        </p:txBody>
      </p:sp>
      <p:pic>
        <p:nvPicPr>
          <p:cNvPr id="6" name="Picture 5" descr="A hand holding biochar.">
            <a:extLst>
              <a:ext uri="{FF2B5EF4-FFF2-40B4-BE49-F238E27FC236}">
                <a16:creationId xmlns:a16="http://schemas.microsoft.com/office/drawing/2014/main" id="{584530E6-2B17-41DC-ADD6-A2CD21440FA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63314" y="1951212"/>
            <a:ext cx="3313379" cy="4446013"/>
          </a:xfrm>
          <a:prstGeom prst="rect">
            <a:avLst/>
          </a:prstGeom>
          <a:ln w="19050">
            <a:solidFill>
              <a:schemeClr val="tx1"/>
            </a:solidFill>
          </a:ln>
          <a:effectLst>
            <a:outerShdw blurRad="63500" sx="102000" sy="102000" algn="ctr" rotWithShape="0">
              <a:prstClr val="black">
                <a:alpha val="40000"/>
              </a:prstClr>
            </a:outerShdw>
          </a:effectLst>
        </p:spPr>
      </p:pic>
      <p:sp>
        <p:nvSpPr>
          <p:cNvPr id="3" name="Content Placeholder 2">
            <a:extLst>
              <a:ext uri="{FF2B5EF4-FFF2-40B4-BE49-F238E27FC236}">
                <a16:creationId xmlns:a16="http://schemas.microsoft.com/office/drawing/2014/main" id="{E16E7075-339E-47D4-A453-C18DF9F6EF10}"/>
              </a:ext>
            </a:extLst>
          </p:cNvPr>
          <p:cNvSpPr>
            <a:spLocks noGrp="1"/>
          </p:cNvSpPr>
          <p:nvPr>
            <p:ph idx="1"/>
          </p:nvPr>
        </p:nvSpPr>
        <p:spPr>
          <a:xfrm>
            <a:off x="3534028" y="1524001"/>
            <a:ext cx="5593730" cy="5300437"/>
          </a:xfrm>
        </p:spPr>
        <p:txBody>
          <a:bodyPr numCol="2">
            <a:noAutofit/>
          </a:bodyPr>
          <a:lstStyle/>
          <a:p>
            <a:pPr marL="274320"/>
            <a:r>
              <a:rPr lang="en-US" sz="2000" dirty="0"/>
              <a:t>A solid, carbon-rich material usually produced by </a:t>
            </a:r>
            <a:r>
              <a:rPr lang="en-US" sz="2000" i="1" dirty="0"/>
              <a:t>Pyrolysis--</a:t>
            </a:r>
            <a:r>
              <a:rPr lang="en-US" sz="2000" dirty="0"/>
              <a:t> the thermochemical decomposition of organic material by heating at temperatures from 300 °C to over 750 °C, in the absence of oxygen. </a:t>
            </a:r>
          </a:p>
          <a:p>
            <a:pPr marL="274320"/>
            <a:r>
              <a:rPr lang="en-US" sz="2000" dirty="0"/>
              <a:t>Charcoal is biochar made from wood, the most common type of biochar. But biochar can also be made from many types of organic</a:t>
            </a:r>
          </a:p>
          <a:p>
            <a:pPr marL="274320"/>
            <a:endParaRPr lang="en-US" sz="2000" dirty="0"/>
          </a:p>
          <a:p>
            <a:pPr marL="45720" indent="0">
              <a:buNone/>
            </a:pPr>
            <a:r>
              <a:rPr lang="en-US" sz="2000" dirty="0"/>
              <a:t> materials—bagasse, straw, rice hulls, manure, etc., even biosolids and animal byproducts (offal, feathers, etc.).</a:t>
            </a:r>
          </a:p>
          <a:p>
            <a:pPr marL="274320"/>
            <a:r>
              <a:rPr lang="en-US" sz="2000" dirty="0"/>
              <a:t>Biochar is usually finely-divided.  It has a low bulk density and contains an abundance of micropores.</a:t>
            </a:r>
          </a:p>
          <a:p>
            <a:pPr marL="274320"/>
            <a:r>
              <a:rPr lang="en-US" sz="2000" dirty="0"/>
              <a:t>Biochar is quite stable in soils and has a high cation exchange capacity (CEC). </a:t>
            </a:r>
          </a:p>
        </p:txBody>
      </p:sp>
      <p:cxnSp>
        <p:nvCxnSpPr>
          <p:cNvPr id="5" name="Straight Connector 4">
            <a:extLst>
              <a:ext uri="{FF2B5EF4-FFF2-40B4-BE49-F238E27FC236}">
                <a16:creationId xmlns:a16="http://schemas.microsoft.com/office/drawing/2014/main" id="{AE4040CD-932C-4876-8A25-4454D516A05F}"/>
              </a:ext>
              <a:ext uri="{C183D7F6-B498-43B3-948B-1728B52AA6E4}">
                <adec:decorative xmlns:adec="http://schemas.microsoft.com/office/drawing/2017/decorative" val="1"/>
              </a:ext>
            </a:extLst>
          </p:cNvPr>
          <p:cNvCxnSpPr/>
          <p:nvPr/>
        </p:nvCxnSpPr>
        <p:spPr>
          <a:xfrm>
            <a:off x="4186165" y="1341122"/>
            <a:ext cx="4027714" cy="0"/>
          </a:xfrm>
          <a:prstGeom prst="line">
            <a:avLst/>
          </a:prstGeom>
          <a:ln>
            <a:solidFill>
              <a:schemeClr val="tx2">
                <a:lumMod val="50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36F9EB7-7C81-4340-BD3E-7B8CC1A752AA}"/>
              </a:ext>
            </a:extLst>
          </p:cNvPr>
          <p:cNvSpPr txBox="1"/>
          <p:nvPr/>
        </p:nvSpPr>
        <p:spPr>
          <a:xfrm>
            <a:off x="-41570" y="6651860"/>
            <a:ext cx="862737" cy="215444"/>
          </a:xfrm>
          <a:prstGeom prst="rect">
            <a:avLst/>
          </a:prstGeom>
          <a:noFill/>
        </p:spPr>
        <p:txBody>
          <a:bodyPr wrap="none" rtlCol="0">
            <a:spAutoFit/>
          </a:bodyPr>
          <a:lstStyle/>
          <a:p>
            <a:r>
              <a:rPr lang="en-US" sz="800" i="1" err="1">
                <a:solidFill>
                  <a:schemeClr val="bg1"/>
                </a:solidFill>
              </a:rPr>
              <a:t>Remsberg</a:t>
            </a:r>
            <a:r>
              <a:rPr lang="en-US" sz="800" i="1">
                <a:solidFill>
                  <a:schemeClr val="bg1"/>
                </a:solidFill>
              </a:rPr>
              <a:t>, SARE</a:t>
            </a:r>
            <a:endParaRPr lang="en-US" sz="800">
              <a:solidFill>
                <a:schemeClr val="bg1"/>
              </a:solidFill>
            </a:endParaRPr>
          </a:p>
        </p:txBody>
      </p:sp>
      <p:sp>
        <p:nvSpPr>
          <p:cNvPr id="11" name="TextBox 10">
            <a:extLst>
              <a:ext uri="{FF2B5EF4-FFF2-40B4-BE49-F238E27FC236}">
                <a16:creationId xmlns:a16="http://schemas.microsoft.com/office/drawing/2014/main" id="{50F94F32-F71A-4318-863A-95EB2A524DF1}"/>
              </a:ext>
            </a:extLst>
          </p:cNvPr>
          <p:cNvSpPr txBox="1"/>
          <p:nvPr/>
        </p:nvSpPr>
        <p:spPr>
          <a:xfrm flipH="1">
            <a:off x="9070422" y="6824440"/>
            <a:ext cx="240631" cy="43765827"/>
          </a:xfrm>
          <a:prstGeom prst="rect">
            <a:avLst/>
          </a:prstGeom>
          <a:noFill/>
        </p:spPr>
        <p:txBody>
          <a:bodyPr wrap="square" rtlCol="0">
            <a:spAutoFit/>
          </a:bodyPr>
          <a:lstStyle/>
          <a:p>
            <a:r>
              <a:rPr lang="en-US" sz="2000" i="1" dirty="0">
                <a:solidFill>
                  <a:srgbClr val="005941"/>
                </a:solidFill>
                <a:latin typeface="+mj-lt"/>
              </a:rPr>
              <a:t>The productivity of  conventional agricultural systems are </a:t>
            </a:r>
            <a:r>
              <a:rPr lang="en-US" sz="2000" i="1" dirty="0" err="1">
                <a:solidFill>
                  <a:srgbClr val="005941"/>
                </a:solidFill>
                <a:latin typeface="+mj-lt"/>
              </a:rPr>
              <a:t>maintaine</a:t>
            </a:r>
            <a:r>
              <a:rPr lang="en-US" sz="2000" i="1" dirty="0">
                <a:solidFill>
                  <a:srgbClr val="005941"/>
                </a:solidFill>
                <a:latin typeface="+mj-lt"/>
              </a:rPr>
              <a:t> with </a:t>
            </a:r>
            <a:r>
              <a:rPr lang="en-US" sz="2000" b="1" i="1" dirty="0">
                <a:solidFill>
                  <a:srgbClr val="005941"/>
                </a:solidFill>
                <a:latin typeface="+mj-lt"/>
              </a:rPr>
              <a:t>increased inputs</a:t>
            </a:r>
            <a:r>
              <a:rPr lang="en-US" sz="2000" i="1" dirty="0">
                <a:solidFill>
                  <a:srgbClr val="005941"/>
                </a:solidFill>
                <a:latin typeface="+mj-lt"/>
              </a:rPr>
              <a:t>: technology, labor, fuel, nutrients, pesticides, water, tillage, </a:t>
            </a:r>
            <a:r>
              <a:rPr lang="en-US" sz="2000" i="1" dirty="0" err="1">
                <a:solidFill>
                  <a:srgbClr val="005941"/>
                </a:solidFill>
                <a:latin typeface="+mj-lt"/>
              </a:rPr>
              <a:t>etc</a:t>
            </a:r>
            <a:r>
              <a:rPr lang="en-US" sz="2000" i="1" dirty="0">
                <a:solidFill>
                  <a:srgbClr val="005941"/>
                </a:solidFill>
                <a:latin typeface="+mj-lt"/>
              </a:rPr>
              <a:t>…</a:t>
            </a:r>
          </a:p>
          <a:p>
            <a:endParaRPr lang="en-US" dirty="0">
              <a:solidFill>
                <a:srgbClr val="005941"/>
              </a:solidFill>
              <a:latin typeface="+mj-lt"/>
            </a:endParaRPr>
          </a:p>
        </p:txBody>
      </p:sp>
    </p:spTree>
    <p:extLst>
      <p:ext uri="{BB962C8B-B14F-4D97-AF65-F5344CB8AC3E}">
        <p14:creationId xmlns:p14="http://schemas.microsoft.com/office/powerpoint/2010/main" val="3870319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49CA9-9041-4BCA-A7EA-3DB35A3A55B2}"/>
              </a:ext>
            </a:extLst>
          </p:cNvPr>
          <p:cNvSpPr>
            <a:spLocks noGrp="1"/>
          </p:cNvSpPr>
          <p:nvPr>
            <p:ph type="title"/>
          </p:nvPr>
        </p:nvSpPr>
        <p:spPr>
          <a:xfrm>
            <a:off x="1795549" y="0"/>
            <a:ext cx="6719801" cy="3578469"/>
          </a:xfrm>
        </p:spPr>
        <p:txBody>
          <a:bodyPr>
            <a:normAutofit fontScale="90000"/>
          </a:bodyPr>
          <a:lstStyle/>
          <a:p>
            <a:pPr algn="l"/>
            <a:r>
              <a:rPr lang="en-US" sz="3200" dirty="0"/>
              <a:t>		</a:t>
            </a:r>
            <a:r>
              <a:rPr lang="en-US" sz="3200" dirty="0">
                <a:solidFill>
                  <a:schemeClr val="tx1"/>
                </a:solidFill>
              </a:rPr>
              <a:t>Why biochar?</a:t>
            </a:r>
            <a:br>
              <a:rPr lang="en-US" sz="3200" dirty="0">
                <a:solidFill>
                  <a:schemeClr val="tx1"/>
                </a:solidFill>
              </a:rPr>
            </a:br>
            <a:br>
              <a:rPr lang="en-US" sz="3200" dirty="0">
                <a:solidFill>
                  <a:srgbClr val="00529D"/>
                </a:solidFill>
              </a:rPr>
            </a:br>
            <a:r>
              <a:rPr lang="en-US" sz="1800" dirty="0">
                <a:solidFill>
                  <a:srgbClr val="00529D"/>
                </a:solidFill>
              </a:rPr>
              <a:t>-</a:t>
            </a:r>
            <a:r>
              <a:rPr lang="en-US" sz="2000" dirty="0">
                <a:solidFill>
                  <a:srgbClr val="00529D"/>
                </a:solidFill>
              </a:rPr>
              <a:t>A “proven performer as a soil amendment for agricultural soils.</a:t>
            </a:r>
            <a:br>
              <a:rPr lang="en-US" sz="2000" dirty="0">
                <a:solidFill>
                  <a:srgbClr val="00529D"/>
                </a:solidFill>
              </a:rPr>
            </a:br>
            <a:br>
              <a:rPr lang="en-US" sz="2000" dirty="0">
                <a:solidFill>
                  <a:srgbClr val="00529D"/>
                </a:solidFill>
              </a:rPr>
            </a:br>
            <a:r>
              <a:rPr lang="en-US" sz="2000" dirty="0">
                <a:solidFill>
                  <a:srgbClr val="00529D"/>
                </a:solidFill>
              </a:rPr>
              <a:t>-”Terra </a:t>
            </a:r>
            <a:r>
              <a:rPr lang="en-US" sz="2000" dirty="0" err="1">
                <a:solidFill>
                  <a:srgbClr val="00529D"/>
                </a:solidFill>
              </a:rPr>
              <a:t>Preta</a:t>
            </a:r>
            <a:r>
              <a:rPr lang="en-US" sz="2000" dirty="0">
                <a:solidFill>
                  <a:srgbClr val="00529D"/>
                </a:solidFill>
              </a:rPr>
              <a:t>” soils in Amazonia—deep, dark, fertile soils in the midst of a region characterized by </a:t>
            </a:r>
            <a:r>
              <a:rPr lang="en-US" sz="2000" dirty="0" err="1">
                <a:solidFill>
                  <a:srgbClr val="00529D"/>
                </a:solidFill>
              </a:rPr>
              <a:t>Oxisols</a:t>
            </a:r>
            <a:r>
              <a:rPr lang="en-US" sz="2000" dirty="0">
                <a:solidFill>
                  <a:srgbClr val="00529D"/>
                </a:solidFill>
              </a:rPr>
              <a:t>.</a:t>
            </a:r>
            <a:br>
              <a:rPr lang="en-US" sz="2000" dirty="0">
                <a:solidFill>
                  <a:srgbClr val="00529D"/>
                </a:solidFill>
              </a:rPr>
            </a:br>
            <a:br>
              <a:rPr lang="en-US" sz="2000" dirty="0">
                <a:solidFill>
                  <a:srgbClr val="00529D"/>
                </a:solidFill>
              </a:rPr>
            </a:br>
            <a:r>
              <a:rPr lang="en-US" sz="2000" dirty="0">
                <a:solidFill>
                  <a:srgbClr val="00529D"/>
                </a:solidFill>
              </a:rPr>
              <a:t>-Have been productive for hundreds or thousands of years.</a:t>
            </a:r>
            <a:br>
              <a:rPr lang="en-US" sz="2000" dirty="0">
                <a:solidFill>
                  <a:srgbClr val="00529D"/>
                </a:solidFill>
              </a:rPr>
            </a:br>
            <a:br>
              <a:rPr lang="en-US" sz="2000" dirty="0">
                <a:solidFill>
                  <a:srgbClr val="00529D"/>
                </a:solidFill>
              </a:rPr>
            </a:br>
            <a:r>
              <a:rPr lang="en-US" sz="2000" dirty="0">
                <a:solidFill>
                  <a:srgbClr val="00529D"/>
                </a:solidFill>
              </a:rPr>
              <a:t>-Investigation showed high content of biochar—apparently incorporated intentionally by the indigenous people who lived there.</a:t>
            </a:r>
            <a:br>
              <a:rPr lang="en-US" sz="1800" dirty="0">
                <a:solidFill>
                  <a:srgbClr val="00529D"/>
                </a:solidFill>
              </a:rPr>
            </a:br>
            <a:br>
              <a:rPr lang="en-US" sz="1600" dirty="0">
                <a:solidFill>
                  <a:srgbClr val="00529D"/>
                </a:solidFill>
              </a:rPr>
            </a:br>
            <a:r>
              <a:rPr lang="en-US" sz="1100" b="0" i="0" dirty="0">
                <a:solidFill>
                  <a:srgbClr val="6C757D"/>
                </a:solidFill>
                <a:effectLst/>
                <a:latin typeface="-apple-system"/>
              </a:rPr>
              <a:t>Image from Utah State University, courtesy of Glaser, Bruno, Ludwig </a:t>
            </a:r>
            <a:r>
              <a:rPr lang="en-US" sz="1100" b="0" i="0" dirty="0" err="1">
                <a:solidFill>
                  <a:srgbClr val="6C757D"/>
                </a:solidFill>
                <a:effectLst/>
                <a:latin typeface="-apple-system"/>
              </a:rPr>
              <a:t>Haumaier</a:t>
            </a:r>
            <a:r>
              <a:rPr lang="en-US" sz="1100" b="0" i="0" dirty="0">
                <a:solidFill>
                  <a:srgbClr val="6C757D"/>
                </a:solidFill>
                <a:effectLst/>
                <a:latin typeface="-apple-system"/>
              </a:rPr>
              <a:t>, Georg </a:t>
            </a:r>
            <a:r>
              <a:rPr lang="en-US" sz="1100" b="0" i="0" dirty="0" err="1">
                <a:solidFill>
                  <a:srgbClr val="6C757D"/>
                </a:solidFill>
                <a:effectLst/>
                <a:latin typeface="-apple-system"/>
              </a:rPr>
              <a:t>Guggenberger</a:t>
            </a:r>
            <a:r>
              <a:rPr lang="en-US" sz="1100" b="0" i="0" dirty="0">
                <a:solidFill>
                  <a:srgbClr val="6C757D"/>
                </a:solidFill>
                <a:effectLst/>
                <a:latin typeface="-apple-system"/>
              </a:rPr>
              <a:t> and Wolfgang Zech, Semantic Scholar.</a:t>
            </a:r>
            <a:endParaRPr lang="en-US" sz="1100" dirty="0"/>
          </a:p>
        </p:txBody>
      </p:sp>
      <p:pic>
        <p:nvPicPr>
          <p:cNvPr id="8" name="Content Placeholder 7" descr="A close-up of two soil profiles.">
            <a:extLst>
              <a:ext uri="{FF2B5EF4-FFF2-40B4-BE49-F238E27FC236}">
                <a16:creationId xmlns:a16="http://schemas.microsoft.com/office/drawing/2014/main" id="{2F866F64-3605-B33A-7E36-54880F77C83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35469" y="3578469"/>
            <a:ext cx="5178669" cy="3073391"/>
          </a:xfrm>
        </p:spPr>
      </p:pic>
      <p:cxnSp>
        <p:nvCxnSpPr>
          <p:cNvPr id="5" name="Straight Connector 4">
            <a:extLst>
              <a:ext uri="{FF2B5EF4-FFF2-40B4-BE49-F238E27FC236}">
                <a16:creationId xmlns:a16="http://schemas.microsoft.com/office/drawing/2014/main" id="{AE4040CD-932C-4876-8A25-4454D516A05F}"/>
              </a:ext>
              <a:ext uri="{C183D7F6-B498-43B3-948B-1728B52AA6E4}">
                <adec:decorative xmlns:adec="http://schemas.microsoft.com/office/drawing/2017/decorative" val="1"/>
              </a:ext>
            </a:extLst>
          </p:cNvPr>
          <p:cNvCxnSpPr>
            <a:cxnSpLocks/>
          </p:cNvCxnSpPr>
          <p:nvPr/>
        </p:nvCxnSpPr>
        <p:spPr>
          <a:xfrm>
            <a:off x="8213879" y="1341122"/>
            <a:ext cx="0" cy="0"/>
          </a:xfrm>
          <a:prstGeom prst="line">
            <a:avLst/>
          </a:prstGeom>
          <a:ln>
            <a:solidFill>
              <a:schemeClr val="tx2">
                <a:lumMod val="50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36F9EB7-7C81-4340-BD3E-7B8CC1A752AA}"/>
              </a:ext>
            </a:extLst>
          </p:cNvPr>
          <p:cNvSpPr txBox="1"/>
          <p:nvPr/>
        </p:nvSpPr>
        <p:spPr>
          <a:xfrm>
            <a:off x="-41570" y="6651860"/>
            <a:ext cx="862737" cy="215444"/>
          </a:xfrm>
          <a:prstGeom prst="rect">
            <a:avLst/>
          </a:prstGeom>
          <a:noFill/>
        </p:spPr>
        <p:txBody>
          <a:bodyPr wrap="none" rtlCol="0">
            <a:spAutoFit/>
          </a:bodyPr>
          <a:lstStyle/>
          <a:p>
            <a:r>
              <a:rPr lang="en-US" sz="800" i="1" err="1">
                <a:solidFill>
                  <a:schemeClr val="bg1"/>
                </a:solidFill>
              </a:rPr>
              <a:t>Remsberg</a:t>
            </a:r>
            <a:r>
              <a:rPr lang="en-US" sz="800" i="1">
                <a:solidFill>
                  <a:schemeClr val="bg1"/>
                </a:solidFill>
              </a:rPr>
              <a:t>, SARE</a:t>
            </a:r>
            <a:endParaRPr lang="en-US" sz="800">
              <a:solidFill>
                <a:schemeClr val="bg1"/>
              </a:solidFill>
            </a:endParaRPr>
          </a:p>
        </p:txBody>
      </p:sp>
      <p:sp>
        <p:nvSpPr>
          <p:cNvPr id="11" name="TextBox 10">
            <a:extLst>
              <a:ext uri="{FF2B5EF4-FFF2-40B4-BE49-F238E27FC236}">
                <a16:creationId xmlns:a16="http://schemas.microsoft.com/office/drawing/2014/main" id="{50F94F32-F71A-4318-863A-95EB2A524DF1}"/>
              </a:ext>
            </a:extLst>
          </p:cNvPr>
          <p:cNvSpPr txBox="1"/>
          <p:nvPr/>
        </p:nvSpPr>
        <p:spPr>
          <a:xfrm flipH="1">
            <a:off x="9070422" y="6824440"/>
            <a:ext cx="240631" cy="43765827"/>
          </a:xfrm>
          <a:prstGeom prst="rect">
            <a:avLst/>
          </a:prstGeom>
          <a:noFill/>
        </p:spPr>
        <p:txBody>
          <a:bodyPr wrap="square" rtlCol="0">
            <a:spAutoFit/>
          </a:bodyPr>
          <a:lstStyle/>
          <a:p>
            <a:r>
              <a:rPr lang="en-US" sz="2000" i="1" dirty="0">
                <a:solidFill>
                  <a:srgbClr val="005941"/>
                </a:solidFill>
                <a:latin typeface="+mj-lt"/>
              </a:rPr>
              <a:t>The productivity of  conventional agricultural systems are </a:t>
            </a:r>
            <a:r>
              <a:rPr lang="en-US" sz="2000" i="1" dirty="0" err="1">
                <a:solidFill>
                  <a:srgbClr val="005941"/>
                </a:solidFill>
                <a:latin typeface="+mj-lt"/>
              </a:rPr>
              <a:t>maintaine</a:t>
            </a:r>
            <a:r>
              <a:rPr lang="en-US" sz="2000" i="1" dirty="0">
                <a:solidFill>
                  <a:srgbClr val="005941"/>
                </a:solidFill>
                <a:latin typeface="+mj-lt"/>
              </a:rPr>
              <a:t> with </a:t>
            </a:r>
            <a:r>
              <a:rPr lang="en-US" sz="2000" b="1" i="1" dirty="0">
                <a:solidFill>
                  <a:srgbClr val="005941"/>
                </a:solidFill>
                <a:latin typeface="+mj-lt"/>
              </a:rPr>
              <a:t>increased inputs</a:t>
            </a:r>
            <a:r>
              <a:rPr lang="en-US" sz="2000" i="1" dirty="0">
                <a:solidFill>
                  <a:srgbClr val="005941"/>
                </a:solidFill>
                <a:latin typeface="+mj-lt"/>
              </a:rPr>
              <a:t>: technology, labor, fuel, nutrients, pesticides, water, tillage, </a:t>
            </a:r>
            <a:r>
              <a:rPr lang="en-US" sz="2000" i="1" dirty="0" err="1">
                <a:solidFill>
                  <a:srgbClr val="005941"/>
                </a:solidFill>
                <a:latin typeface="+mj-lt"/>
              </a:rPr>
              <a:t>etc</a:t>
            </a:r>
            <a:r>
              <a:rPr lang="en-US" sz="2000" i="1" dirty="0">
                <a:solidFill>
                  <a:srgbClr val="005941"/>
                </a:solidFill>
                <a:latin typeface="+mj-lt"/>
              </a:rPr>
              <a:t>…</a:t>
            </a:r>
          </a:p>
          <a:p>
            <a:endParaRPr lang="en-US" dirty="0">
              <a:solidFill>
                <a:srgbClr val="005941"/>
              </a:solidFill>
              <a:latin typeface="+mj-lt"/>
            </a:endParaRPr>
          </a:p>
        </p:txBody>
      </p:sp>
    </p:spTree>
    <p:extLst>
      <p:ext uri="{BB962C8B-B14F-4D97-AF65-F5344CB8AC3E}">
        <p14:creationId xmlns:p14="http://schemas.microsoft.com/office/powerpoint/2010/main" val="2157304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49CA9-9041-4BCA-A7EA-3DB35A3A55B2}"/>
              </a:ext>
            </a:extLst>
          </p:cNvPr>
          <p:cNvSpPr>
            <a:spLocks noGrp="1"/>
          </p:cNvSpPr>
          <p:nvPr>
            <p:ph type="title"/>
          </p:nvPr>
        </p:nvSpPr>
        <p:spPr>
          <a:xfrm>
            <a:off x="821167" y="729762"/>
            <a:ext cx="7944764" cy="1499056"/>
          </a:xfrm>
        </p:spPr>
        <p:txBody>
          <a:bodyPr>
            <a:normAutofit fontScale="90000"/>
          </a:bodyPr>
          <a:lstStyle/>
          <a:p>
            <a:pPr algn="l"/>
            <a:br>
              <a:rPr lang="en-US" sz="3200" dirty="0"/>
            </a:br>
            <a:br>
              <a:rPr lang="en-US" sz="3200" dirty="0"/>
            </a:br>
            <a:r>
              <a:rPr lang="en-US" sz="4000" dirty="0"/>
              <a:t>Characteristics important for agriculture</a:t>
            </a:r>
            <a:br>
              <a:rPr lang="en-US" sz="3200" dirty="0"/>
            </a:br>
            <a:br>
              <a:rPr lang="en-US" sz="3200" dirty="0"/>
            </a:br>
            <a:r>
              <a:rPr lang="en-US" sz="1800" dirty="0"/>
              <a:t>-</a:t>
            </a:r>
            <a:br>
              <a:rPr lang="en-US" sz="2000" dirty="0"/>
            </a:br>
            <a:br>
              <a:rPr lang="en-US" sz="2000" dirty="0"/>
            </a:br>
            <a:endParaRPr lang="en-US" sz="1100" dirty="0"/>
          </a:p>
        </p:txBody>
      </p:sp>
      <p:cxnSp>
        <p:nvCxnSpPr>
          <p:cNvPr id="5" name="Straight Connector 4">
            <a:extLst>
              <a:ext uri="{FF2B5EF4-FFF2-40B4-BE49-F238E27FC236}">
                <a16:creationId xmlns:a16="http://schemas.microsoft.com/office/drawing/2014/main" id="{AE4040CD-932C-4876-8A25-4454D516A05F}"/>
              </a:ext>
              <a:ext uri="{C183D7F6-B498-43B3-948B-1728B52AA6E4}">
                <adec:decorative xmlns:adec="http://schemas.microsoft.com/office/drawing/2017/decorative" val="1"/>
              </a:ext>
            </a:extLst>
          </p:cNvPr>
          <p:cNvCxnSpPr>
            <a:cxnSpLocks/>
          </p:cNvCxnSpPr>
          <p:nvPr/>
        </p:nvCxnSpPr>
        <p:spPr>
          <a:xfrm>
            <a:off x="8213879" y="1341122"/>
            <a:ext cx="0" cy="0"/>
          </a:xfrm>
          <a:prstGeom prst="line">
            <a:avLst/>
          </a:prstGeom>
          <a:ln>
            <a:solidFill>
              <a:schemeClr val="tx2">
                <a:lumMod val="50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36F9EB7-7C81-4340-BD3E-7B8CC1A752AA}"/>
              </a:ext>
            </a:extLst>
          </p:cNvPr>
          <p:cNvSpPr txBox="1"/>
          <p:nvPr/>
        </p:nvSpPr>
        <p:spPr>
          <a:xfrm>
            <a:off x="-41570" y="6651860"/>
            <a:ext cx="862737" cy="215444"/>
          </a:xfrm>
          <a:prstGeom prst="rect">
            <a:avLst/>
          </a:prstGeom>
          <a:noFill/>
        </p:spPr>
        <p:txBody>
          <a:bodyPr wrap="none" rtlCol="0">
            <a:spAutoFit/>
          </a:bodyPr>
          <a:lstStyle/>
          <a:p>
            <a:r>
              <a:rPr lang="en-US" sz="800" i="1" err="1">
                <a:solidFill>
                  <a:schemeClr val="bg1"/>
                </a:solidFill>
              </a:rPr>
              <a:t>Remsberg</a:t>
            </a:r>
            <a:r>
              <a:rPr lang="en-US" sz="800" i="1">
                <a:solidFill>
                  <a:schemeClr val="bg1"/>
                </a:solidFill>
              </a:rPr>
              <a:t>, SARE</a:t>
            </a:r>
            <a:endParaRPr lang="en-US" sz="800">
              <a:solidFill>
                <a:schemeClr val="bg1"/>
              </a:solidFill>
            </a:endParaRPr>
          </a:p>
        </p:txBody>
      </p:sp>
      <p:sp>
        <p:nvSpPr>
          <p:cNvPr id="11" name="TextBox 10">
            <a:extLst>
              <a:ext uri="{FF2B5EF4-FFF2-40B4-BE49-F238E27FC236}">
                <a16:creationId xmlns:a16="http://schemas.microsoft.com/office/drawing/2014/main" id="{50F94F32-F71A-4318-863A-95EB2A524DF1}"/>
              </a:ext>
            </a:extLst>
          </p:cNvPr>
          <p:cNvSpPr txBox="1"/>
          <p:nvPr/>
        </p:nvSpPr>
        <p:spPr>
          <a:xfrm flipH="1">
            <a:off x="9070422" y="6824440"/>
            <a:ext cx="240631" cy="43765827"/>
          </a:xfrm>
          <a:prstGeom prst="rect">
            <a:avLst/>
          </a:prstGeom>
          <a:noFill/>
        </p:spPr>
        <p:txBody>
          <a:bodyPr wrap="square" rtlCol="0">
            <a:spAutoFit/>
          </a:bodyPr>
          <a:lstStyle/>
          <a:p>
            <a:r>
              <a:rPr lang="en-US" sz="2000" i="1" dirty="0">
                <a:solidFill>
                  <a:srgbClr val="005941"/>
                </a:solidFill>
                <a:latin typeface="+mj-lt"/>
              </a:rPr>
              <a:t>The productivity of  conventional agricultural systems are </a:t>
            </a:r>
            <a:r>
              <a:rPr lang="en-US" sz="2000" i="1" dirty="0" err="1">
                <a:solidFill>
                  <a:srgbClr val="005941"/>
                </a:solidFill>
                <a:latin typeface="+mj-lt"/>
              </a:rPr>
              <a:t>maintaine</a:t>
            </a:r>
            <a:r>
              <a:rPr lang="en-US" sz="2000" i="1" dirty="0">
                <a:solidFill>
                  <a:srgbClr val="005941"/>
                </a:solidFill>
                <a:latin typeface="+mj-lt"/>
              </a:rPr>
              <a:t> with </a:t>
            </a:r>
            <a:r>
              <a:rPr lang="en-US" sz="2000" b="1" i="1" dirty="0">
                <a:solidFill>
                  <a:srgbClr val="005941"/>
                </a:solidFill>
                <a:latin typeface="+mj-lt"/>
              </a:rPr>
              <a:t>increased inputs</a:t>
            </a:r>
            <a:r>
              <a:rPr lang="en-US" sz="2000" i="1" dirty="0">
                <a:solidFill>
                  <a:srgbClr val="005941"/>
                </a:solidFill>
                <a:latin typeface="+mj-lt"/>
              </a:rPr>
              <a:t>: technology, labor, fuel, nutrients, pesticides, water, tillage, </a:t>
            </a:r>
            <a:r>
              <a:rPr lang="en-US" sz="2000" i="1" dirty="0" err="1">
                <a:solidFill>
                  <a:srgbClr val="005941"/>
                </a:solidFill>
                <a:latin typeface="+mj-lt"/>
              </a:rPr>
              <a:t>etc</a:t>
            </a:r>
            <a:r>
              <a:rPr lang="en-US" sz="2000" i="1" dirty="0">
                <a:solidFill>
                  <a:srgbClr val="005941"/>
                </a:solidFill>
                <a:latin typeface="+mj-lt"/>
              </a:rPr>
              <a:t>…</a:t>
            </a:r>
          </a:p>
          <a:p>
            <a:endParaRPr lang="en-US" dirty="0">
              <a:solidFill>
                <a:srgbClr val="005941"/>
              </a:solidFill>
              <a:latin typeface="+mj-lt"/>
            </a:endParaRPr>
          </a:p>
        </p:txBody>
      </p:sp>
      <p:sp>
        <p:nvSpPr>
          <p:cNvPr id="7" name="Content Placeholder 6">
            <a:extLst>
              <a:ext uri="{FF2B5EF4-FFF2-40B4-BE49-F238E27FC236}">
                <a16:creationId xmlns:a16="http://schemas.microsoft.com/office/drawing/2014/main" id="{DBB9C4E0-E3AA-8853-52CC-13627F806721}"/>
              </a:ext>
            </a:extLst>
          </p:cNvPr>
          <p:cNvSpPr>
            <a:spLocks noGrp="1"/>
          </p:cNvSpPr>
          <p:nvPr>
            <p:ph idx="1"/>
          </p:nvPr>
        </p:nvSpPr>
        <p:spPr>
          <a:xfrm>
            <a:off x="628650" y="1714500"/>
            <a:ext cx="7886700" cy="4937360"/>
          </a:xfrm>
        </p:spPr>
        <p:txBody>
          <a:bodyPr/>
          <a:lstStyle/>
          <a:p>
            <a:r>
              <a:rPr lang="en-US" sz="2400" dirty="0"/>
              <a:t>Biochar is not ash, but it often carries ash with it as a co-product—typically has a high </a:t>
            </a:r>
            <a:r>
              <a:rPr lang="en-US" sz="2400" dirty="0" err="1"/>
              <a:t>pH.</a:t>
            </a:r>
            <a:endParaRPr lang="en-US" sz="2400" dirty="0"/>
          </a:p>
          <a:p>
            <a:r>
              <a:rPr lang="en-US" sz="2400" dirty="0"/>
              <a:t>Biochar has a high CEC, but it won’t be accessible unless it’s finely ground—particle size vs. surface area.</a:t>
            </a:r>
          </a:p>
          <a:p>
            <a:r>
              <a:rPr lang="en-US" sz="2400" dirty="0"/>
              <a:t>CEC, stability, inherent fertility, etc. vary according to feedstock and production temperature.</a:t>
            </a:r>
          </a:p>
          <a:p>
            <a:r>
              <a:rPr lang="en-US" sz="2400" dirty="0"/>
              <a:t>Half life of biochar in soils can vary from decades to </a:t>
            </a:r>
            <a:r>
              <a:rPr lang="en-US" sz="2400" dirty="0" err="1"/>
              <a:t>millenia</a:t>
            </a:r>
            <a:r>
              <a:rPr lang="en-US" sz="2400" dirty="0"/>
              <a:t>.</a:t>
            </a:r>
          </a:p>
          <a:p>
            <a:r>
              <a:rPr lang="en-US" sz="2400" dirty="0"/>
              <a:t>Most biochar is a “blank slate” with respect to nutrient content—to be effective as a soil amendment, it usually needs to be “charged.”</a:t>
            </a:r>
          </a:p>
          <a:p>
            <a:r>
              <a:rPr lang="en-US" sz="2400" dirty="0"/>
              <a:t>Biochar can be an effective amendment to improve the fertility and water holding capacity of soils. </a:t>
            </a:r>
          </a:p>
          <a:p>
            <a:endParaRPr lang="en-US" dirty="0"/>
          </a:p>
        </p:txBody>
      </p:sp>
    </p:spTree>
    <p:extLst>
      <p:ext uri="{BB962C8B-B14F-4D97-AF65-F5344CB8AC3E}">
        <p14:creationId xmlns:p14="http://schemas.microsoft.com/office/powerpoint/2010/main" val="3415166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49CA9-9041-4BCA-A7EA-3DB35A3A55B2}"/>
              </a:ext>
            </a:extLst>
          </p:cNvPr>
          <p:cNvSpPr>
            <a:spLocks noGrp="1"/>
          </p:cNvSpPr>
          <p:nvPr>
            <p:ph type="title"/>
          </p:nvPr>
        </p:nvSpPr>
        <p:spPr>
          <a:xfrm>
            <a:off x="821167" y="659424"/>
            <a:ext cx="7944764" cy="931984"/>
          </a:xfrm>
        </p:spPr>
        <p:txBody>
          <a:bodyPr>
            <a:normAutofit fontScale="90000"/>
          </a:bodyPr>
          <a:lstStyle/>
          <a:p>
            <a:pPr algn="l"/>
            <a:br>
              <a:rPr lang="en-US" sz="3200" dirty="0"/>
            </a:br>
            <a:br>
              <a:rPr lang="en-US" sz="3200" dirty="0"/>
            </a:br>
            <a:r>
              <a:rPr lang="en-US" sz="3200" dirty="0"/>
              <a:t>I</a:t>
            </a:r>
            <a:r>
              <a:rPr lang="en-US" sz="4000" dirty="0"/>
              <a:t>mportant characteristics for agriculture</a:t>
            </a:r>
            <a:br>
              <a:rPr lang="en-US" sz="3200" dirty="0"/>
            </a:br>
            <a:br>
              <a:rPr lang="en-US" sz="3200" dirty="0"/>
            </a:br>
            <a:r>
              <a:rPr lang="en-US" sz="1800" dirty="0"/>
              <a:t>-</a:t>
            </a:r>
            <a:br>
              <a:rPr lang="en-US" sz="2000" dirty="0"/>
            </a:br>
            <a:br>
              <a:rPr lang="en-US" sz="2000" dirty="0"/>
            </a:br>
            <a:endParaRPr lang="en-US" sz="1100" dirty="0"/>
          </a:p>
        </p:txBody>
      </p:sp>
      <p:cxnSp>
        <p:nvCxnSpPr>
          <p:cNvPr id="5" name="Straight Connector 4">
            <a:extLst>
              <a:ext uri="{FF2B5EF4-FFF2-40B4-BE49-F238E27FC236}">
                <a16:creationId xmlns:a16="http://schemas.microsoft.com/office/drawing/2014/main" id="{AE4040CD-932C-4876-8A25-4454D516A05F}"/>
              </a:ext>
              <a:ext uri="{C183D7F6-B498-43B3-948B-1728B52AA6E4}">
                <adec:decorative xmlns:adec="http://schemas.microsoft.com/office/drawing/2017/decorative" val="1"/>
              </a:ext>
            </a:extLst>
          </p:cNvPr>
          <p:cNvCxnSpPr>
            <a:cxnSpLocks/>
          </p:cNvCxnSpPr>
          <p:nvPr/>
        </p:nvCxnSpPr>
        <p:spPr>
          <a:xfrm>
            <a:off x="8213879" y="1341122"/>
            <a:ext cx="0" cy="0"/>
          </a:xfrm>
          <a:prstGeom prst="line">
            <a:avLst/>
          </a:prstGeom>
          <a:ln>
            <a:solidFill>
              <a:schemeClr val="tx2">
                <a:lumMod val="50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36F9EB7-7C81-4340-BD3E-7B8CC1A752AA}"/>
              </a:ext>
            </a:extLst>
          </p:cNvPr>
          <p:cNvSpPr txBox="1"/>
          <p:nvPr/>
        </p:nvSpPr>
        <p:spPr>
          <a:xfrm>
            <a:off x="-41570" y="6651860"/>
            <a:ext cx="862737" cy="215444"/>
          </a:xfrm>
          <a:prstGeom prst="rect">
            <a:avLst/>
          </a:prstGeom>
          <a:noFill/>
        </p:spPr>
        <p:txBody>
          <a:bodyPr wrap="none" rtlCol="0">
            <a:spAutoFit/>
          </a:bodyPr>
          <a:lstStyle/>
          <a:p>
            <a:r>
              <a:rPr lang="en-US" sz="800" i="1" err="1">
                <a:solidFill>
                  <a:schemeClr val="bg1"/>
                </a:solidFill>
              </a:rPr>
              <a:t>Remsberg</a:t>
            </a:r>
            <a:r>
              <a:rPr lang="en-US" sz="800" i="1">
                <a:solidFill>
                  <a:schemeClr val="bg1"/>
                </a:solidFill>
              </a:rPr>
              <a:t>, SARE</a:t>
            </a:r>
            <a:endParaRPr lang="en-US" sz="800">
              <a:solidFill>
                <a:schemeClr val="bg1"/>
              </a:solidFill>
            </a:endParaRPr>
          </a:p>
        </p:txBody>
      </p:sp>
      <p:sp>
        <p:nvSpPr>
          <p:cNvPr id="11" name="TextBox 10">
            <a:extLst>
              <a:ext uri="{FF2B5EF4-FFF2-40B4-BE49-F238E27FC236}">
                <a16:creationId xmlns:a16="http://schemas.microsoft.com/office/drawing/2014/main" id="{50F94F32-F71A-4318-863A-95EB2A524DF1}"/>
              </a:ext>
            </a:extLst>
          </p:cNvPr>
          <p:cNvSpPr txBox="1"/>
          <p:nvPr/>
        </p:nvSpPr>
        <p:spPr>
          <a:xfrm flipH="1">
            <a:off x="9070422" y="6824440"/>
            <a:ext cx="240631" cy="43765827"/>
          </a:xfrm>
          <a:prstGeom prst="rect">
            <a:avLst/>
          </a:prstGeom>
          <a:noFill/>
        </p:spPr>
        <p:txBody>
          <a:bodyPr wrap="square" rtlCol="0">
            <a:spAutoFit/>
          </a:bodyPr>
          <a:lstStyle/>
          <a:p>
            <a:r>
              <a:rPr lang="en-US" sz="2000" i="1" dirty="0">
                <a:solidFill>
                  <a:srgbClr val="005941"/>
                </a:solidFill>
                <a:latin typeface="+mj-lt"/>
              </a:rPr>
              <a:t>The productivity of  conventional agricultural systems are </a:t>
            </a:r>
            <a:r>
              <a:rPr lang="en-US" sz="2000" i="1" dirty="0" err="1">
                <a:solidFill>
                  <a:srgbClr val="005941"/>
                </a:solidFill>
                <a:latin typeface="+mj-lt"/>
              </a:rPr>
              <a:t>maintaine</a:t>
            </a:r>
            <a:r>
              <a:rPr lang="en-US" sz="2000" i="1" dirty="0">
                <a:solidFill>
                  <a:srgbClr val="005941"/>
                </a:solidFill>
                <a:latin typeface="+mj-lt"/>
              </a:rPr>
              <a:t> with </a:t>
            </a:r>
            <a:r>
              <a:rPr lang="en-US" sz="2000" b="1" i="1" dirty="0">
                <a:solidFill>
                  <a:srgbClr val="005941"/>
                </a:solidFill>
                <a:latin typeface="+mj-lt"/>
              </a:rPr>
              <a:t>increased inputs</a:t>
            </a:r>
            <a:r>
              <a:rPr lang="en-US" sz="2000" i="1" dirty="0">
                <a:solidFill>
                  <a:srgbClr val="005941"/>
                </a:solidFill>
                <a:latin typeface="+mj-lt"/>
              </a:rPr>
              <a:t>: technology, labor, fuel, nutrients, pesticides, water, tillage, </a:t>
            </a:r>
            <a:r>
              <a:rPr lang="en-US" sz="2000" i="1" dirty="0" err="1">
                <a:solidFill>
                  <a:srgbClr val="005941"/>
                </a:solidFill>
                <a:latin typeface="+mj-lt"/>
              </a:rPr>
              <a:t>etc</a:t>
            </a:r>
            <a:r>
              <a:rPr lang="en-US" sz="2000" i="1" dirty="0">
                <a:solidFill>
                  <a:srgbClr val="005941"/>
                </a:solidFill>
                <a:latin typeface="+mj-lt"/>
              </a:rPr>
              <a:t>…</a:t>
            </a:r>
          </a:p>
          <a:p>
            <a:endParaRPr lang="en-US" dirty="0">
              <a:solidFill>
                <a:srgbClr val="005941"/>
              </a:solidFill>
              <a:latin typeface="+mj-lt"/>
            </a:endParaRPr>
          </a:p>
        </p:txBody>
      </p:sp>
      <p:sp>
        <p:nvSpPr>
          <p:cNvPr id="7" name="Content Placeholder 6">
            <a:extLst>
              <a:ext uri="{FF2B5EF4-FFF2-40B4-BE49-F238E27FC236}">
                <a16:creationId xmlns:a16="http://schemas.microsoft.com/office/drawing/2014/main" id="{DBB9C4E0-E3AA-8853-52CC-13627F806721}"/>
              </a:ext>
            </a:extLst>
          </p:cNvPr>
          <p:cNvSpPr>
            <a:spLocks noGrp="1"/>
          </p:cNvSpPr>
          <p:nvPr>
            <p:ph idx="1"/>
          </p:nvPr>
        </p:nvSpPr>
        <p:spPr>
          <a:xfrm>
            <a:off x="628650" y="1239715"/>
            <a:ext cx="7886700" cy="5412145"/>
          </a:xfrm>
        </p:spPr>
        <p:txBody>
          <a:bodyPr>
            <a:normAutofit/>
          </a:bodyPr>
          <a:lstStyle/>
          <a:p>
            <a:r>
              <a:rPr lang="en-US" sz="2400" dirty="0"/>
              <a:t>The interest in using biochar as a soil amendment is increasing.</a:t>
            </a:r>
          </a:p>
          <a:p>
            <a:r>
              <a:rPr lang="en-US" sz="2400" dirty="0"/>
              <a:t>Biochar is available commercially in many areas of the country, including South Carolina</a:t>
            </a:r>
          </a:p>
          <a:p>
            <a:r>
              <a:rPr lang="en-US" sz="2400" dirty="0"/>
              <a:t>Soils most likely to benefit from biochar application:</a:t>
            </a:r>
          </a:p>
          <a:p>
            <a:pPr lvl="1"/>
            <a:r>
              <a:rPr lang="en-US" sz="2000" dirty="0">
                <a:solidFill>
                  <a:srgbClr val="00529D"/>
                </a:solidFill>
              </a:rPr>
              <a:t>Soils with low inherent fertility (CEC), low water holding capacity,  low organic matter levels, and shallow slopes:  </a:t>
            </a:r>
            <a:r>
              <a:rPr lang="en-US" sz="2000" i="1" dirty="0">
                <a:solidFill>
                  <a:srgbClr val="00529D"/>
                </a:solidFill>
              </a:rPr>
              <a:t>Soils like most of those in the Coastal Plain and Piedmont regions.</a:t>
            </a:r>
          </a:p>
          <a:p>
            <a:pPr lvl="1"/>
            <a:r>
              <a:rPr lang="en-US" sz="2000" dirty="0">
                <a:solidFill>
                  <a:srgbClr val="00529D"/>
                </a:solidFill>
              </a:rPr>
              <a:t>High value crops cultivated on small footprints (greenhouse, high tunnel, small acreage produce/ fruit, etc.).</a:t>
            </a:r>
          </a:p>
          <a:p>
            <a:pPr lvl="1"/>
            <a:r>
              <a:rPr lang="en-US" sz="2000" dirty="0">
                <a:solidFill>
                  <a:srgbClr val="00529D"/>
                </a:solidFill>
              </a:rPr>
              <a:t>Reclamation sites.</a:t>
            </a:r>
          </a:p>
          <a:p>
            <a:r>
              <a:rPr lang="en-US" sz="2400" dirty="0"/>
              <a:t>Considerations for farmers:  </a:t>
            </a:r>
          </a:p>
          <a:p>
            <a:pPr lvl="1"/>
            <a:r>
              <a:rPr lang="en-US" sz="2000" dirty="0">
                <a:solidFill>
                  <a:srgbClr val="00529D"/>
                </a:solidFill>
              </a:rPr>
              <a:t>Cost</a:t>
            </a:r>
          </a:p>
          <a:p>
            <a:pPr lvl="1"/>
            <a:r>
              <a:rPr lang="en-US" sz="2000" dirty="0">
                <a:solidFill>
                  <a:srgbClr val="00529D"/>
                </a:solidFill>
              </a:rPr>
              <a:t>Availability</a:t>
            </a:r>
          </a:p>
          <a:p>
            <a:pPr lvl="1"/>
            <a:r>
              <a:rPr lang="en-US" sz="2000" dirty="0">
                <a:solidFill>
                  <a:srgbClr val="00529D"/>
                </a:solidFill>
              </a:rPr>
              <a:t>Equipment available</a:t>
            </a:r>
          </a:p>
        </p:txBody>
      </p:sp>
    </p:spTree>
    <p:extLst>
      <p:ext uri="{BB962C8B-B14F-4D97-AF65-F5344CB8AC3E}">
        <p14:creationId xmlns:p14="http://schemas.microsoft.com/office/powerpoint/2010/main" val="3946743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49CA9-9041-4BCA-A7EA-3DB35A3A55B2}"/>
              </a:ext>
            </a:extLst>
          </p:cNvPr>
          <p:cNvSpPr>
            <a:spLocks noGrp="1"/>
          </p:cNvSpPr>
          <p:nvPr>
            <p:ph type="title"/>
          </p:nvPr>
        </p:nvSpPr>
        <p:spPr>
          <a:xfrm>
            <a:off x="1795549" y="-334108"/>
            <a:ext cx="6719801" cy="3763108"/>
          </a:xfrm>
        </p:spPr>
        <p:txBody>
          <a:bodyPr>
            <a:normAutofit fontScale="90000"/>
          </a:bodyPr>
          <a:lstStyle/>
          <a:p>
            <a:pPr algn="l"/>
            <a:r>
              <a:rPr lang="en-US" sz="3200" dirty="0"/>
              <a:t>		</a:t>
            </a:r>
            <a:br>
              <a:rPr lang="en-US" sz="3200" dirty="0"/>
            </a:br>
            <a:br>
              <a:rPr lang="en-US" sz="3200" dirty="0"/>
            </a:br>
            <a:br>
              <a:rPr lang="en-US" sz="3200" dirty="0"/>
            </a:br>
            <a:r>
              <a:rPr lang="en-US" sz="3200" dirty="0"/>
              <a:t>		Applying biochar</a:t>
            </a:r>
            <a:br>
              <a:rPr lang="en-US" sz="3200" dirty="0"/>
            </a:br>
            <a:br>
              <a:rPr lang="en-US" sz="3200" dirty="0"/>
            </a:br>
            <a:r>
              <a:rPr lang="en-US" sz="1800" dirty="0"/>
              <a:t>-</a:t>
            </a:r>
            <a:r>
              <a:rPr lang="en-US" sz="2000" dirty="0">
                <a:solidFill>
                  <a:srgbClr val="00529D"/>
                </a:solidFill>
              </a:rPr>
              <a:t>Typical application rates:  1 – 10 t/a (approximately 4 – 40 yd</a:t>
            </a:r>
            <a:r>
              <a:rPr lang="en-US" sz="2000" baseline="30000" dirty="0">
                <a:solidFill>
                  <a:srgbClr val="00529D"/>
                </a:solidFill>
              </a:rPr>
              <a:t>3</a:t>
            </a:r>
            <a:r>
              <a:rPr lang="en-US" sz="2000" dirty="0">
                <a:solidFill>
                  <a:srgbClr val="00529D"/>
                </a:solidFill>
              </a:rPr>
              <a:t>/ acre)</a:t>
            </a:r>
            <a:br>
              <a:rPr lang="en-US" sz="2000" dirty="0">
                <a:solidFill>
                  <a:srgbClr val="00529D"/>
                </a:solidFill>
              </a:rPr>
            </a:br>
            <a:r>
              <a:rPr lang="en-US" sz="2000" dirty="0">
                <a:solidFill>
                  <a:srgbClr val="00529D"/>
                </a:solidFill>
              </a:rPr>
              <a:t>-Fertilizer spreaders more practical than manure spreaders, but mixtures of manure or compost and biochar may need specialized equipment.</a:t>
            </a:r>
            <a:br>
              <a:rPr lang="en-US" sz="2000" dirty="0">
                <a:solidFill>
                  <a:srgbClr val="00529D"/>
                </a:solidFill>
              </a:rPr>
            </a:br>
            <a:r>
              <a:rPr lang="en-US" sz="2000" dirty="0">
                <a:solidFill>
                  <a:srgbClr val="00529D"/>
                </a:solidFill>
              </a:rPr>
              <a:t>-Biochar needs to get into the soil in order to be effective:  Tillage, bioturbation?</a:t>
            </a:r>
            <a:br>
              <a:rPr lang="en-US" sz="2000" dirty="0">
                <a:solidFill>
                  <a:srgbClr val="00529D"/>
                </a:solidFill>
              </a:rPr>
            </a:br>
            <a:r>
              <a:rPr lang="en-US" sz="1600" dirty="0"/>
              <a:t>			</a:t>
            </a:r>
            <a:r>
              <a:rPr lang="en-US" sz="1100" b="0" i="0" dirty="0">
                <a:solidFill>
                  <a:srgbClr val="6C757D"/>
                </a:solidFill>
                <a:effectLst/>
                <a:latin typeface="-apple-system"/>
              </a:rPr>
              <a:t>Image:  Iowa State University</a:t>
            </a:r>
            <a:endParaRPr lang="en-US" sz="1100" dirty="0"/>
          </a:p>
        </p:txBody>
      </p:sp>
      <p:pic>
        <p:nvPicPr>
          <p:cNvPr id="8" name="Content Placeholder 7" descr="A truck spreading biochar.">
            <a:extLst>
              <a:ext uri="{FF2B5EF4-FFF2-40B4-BE49-F238E27FC236}">
                <a16:creationId xmlns:a16="http://schemas.microsoft.com/office/drawing/2014/main" id="{2F866F64-3605-B33A-7E36-54880F77C839}"/>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2435469" y="3578469"/>
            <a:ext cx="5178669" cy="3073391"/>
          </a:xfrm>
        </p:spPr>
      </p:pic>
      <p:cxnSp>
        <p:nvCxnSpPr>
          <p:cNvPr id="5" name="Straight Connector 4">
            <a:extLst>
              <a:ext uri="{FF2B5EF4-FFF2-40B4-BE49-F238E27FC236}">
                <a16:creationId xmlns:a16="http://schemas.microsoft.com/office/drawing/2014/main" id="{AE4040CD-932C-4876-8A25-4454D516A05F}"/>
              </a:ext>
              <a:ext uri="{C183D7F6-B498-43B3-948B-1728B52AA6E4}">
                <adec:decorative xmlns:adec="http://schemas.microsoft.com/office/drawing/2017/decorative" val="1"/>
              </a:ext>
            </a:extLst>
          </p:cNvPr>
          <p:cNvCxnSpPr>
            <a:cxnSpLocks/>
          </p:cNvCxnSpPr>
          <p:nvPr/>
        </p:nvCxnSpPr>
        <p:spPr>
          <a:xfrm>
            <a:off x="8213879" y="1341122"/>
            <a:ext cx="0" cy="0"/>
          </a:xfrm>
          <a:prstGeom prst="line">
            <a:avLst/>
          </a:prstGeom>
          <a:ln>
            <a:solidFill>
              <a:schemeClr val="tx2">
                <a:lumMod val="50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36F9EB7-7C81-4340-BD3E-7B8CC1A752AA}"/>
              </a:ext>
            </a:extLst>
          </p:cNvPr>
          <p:cNvSpPr txBox="1"/>
          <p:nvPr/>
        </p:nvSpPr>
        <p:spPr>
          <a:xfrm>
            <a:off x="-41570" y="6651860"/>
            <a:ext cx="862737" cy="215444"/>
          </a:xfrm>
          <a:prstGeom prst="rect">
            <a:avLst/>
          </a:prstGeom>
          <a:noFill/>
        </p:spPr>
        <p:txBody>
          <a:bodyPr wrap="none" rtlCol="0">
            <a:spAutoFit/>
          </a:bodyPr>
          <a:lstStyle/>
          <a:p>
            <a:r>
              <a:rPr lang="en-US" sz="800" i="1" err="1">
                <a:solidFill>
                  <a:schemeClr val="bg1"/>
                </a:solidFill>
              </a:rPr>
              <a:t>Remsberg</a:t>
            </a:r>
            <a:r>
              <a:rPr lang="en-US" sz="800" i="1">
                <a:solidFill>
                  <a:schemeClr val="bg1"/>
                </a:solidFill>
              </a:rPr>
              <a:t>, SARE</a:t>
            </a:r>
            <a:endParaRPr lang="en-US" sz="800">
              <a:solidFill>
                <a:schemeClr val="bg1"/>
              </a:solidFill>
            </a:endParaRPr>
          </a:p>
        </p:txBody>
      </p:sp>
      <p:sp>
        <p:nvSpPr>
          <p:cNvPr id="11" name="TextBox 10">
            <a:extLst>
              <a:ext uri="{FF2B5EF4-FFF2-40B4-BE49-F238E27FC236}">
                <a16:creationId xmlns:a16="http://schemas.microsoft.com/office/drawing/2014/main" id="{50F94F32-F71A-4318-863A-95EB2A524DF1}"/>
              </a:ext>
            </a:extLst>
          </p:cNvPr>
          <p:cNvSpPr txBox="1"/>
          <p:nvPr/>
        </p:nvSpPr>
        <p:spPr>
          <a:xfrm flipH="1">
            <a:off x="9070422" y="6824440"/>
            <a:ext cx="240631" cy="43765827"/>
          </a:xfrm>
          <a:prstGeom prst="rect">
            <a:avLst/>
          </a:prstGeom>
          <a:noFill/>
        </p:spPr>
        <p:txBody>
          <a:bodyPr wrap="square" rtlCol="0">
            <a:spAutoFit/>
          </a:bodyPr>
          <a:lstStyle/>
          <a:p>
            <a:r>
              <a:rPr lang="en-US" sz="2000" i="1" dirty="0">
                <a:solidFill>
                  <a:srgbClr val="005941"/>
                </a:solidFill>
                <a:latin typeface="+mj-lt"/>
              </a:rPr>
              <a:t>The productivity of  conventional agricultural systems are </a:t>
            </a:r>
            <a:r>
              <a:rPr lang="en-US" sz="2000" i="1" dirty="0" err="1">
                <a:solidFill>
                  <a:srgbClr val="005941"/>
                </a:solidFill>
                <a:latin typeface="+mj-lt"/>
              </a:rPr>
              <a:t>maintaine</a:t>
            </a:r>
            <a:r>
              <a:rPr lang="en-US" sz="2000" i="1" dirty="0">
                <a:solidFill>
                  <a:srgbClr val="005941"/>
                </a:solidFill>
                <a:latin typeface="+mj-lt"/>
              </a:rPr>
              <a:t> with </a:t>
            </a:r>
            <a:r>
              <a:rPr lang="en-US" sz="2000" b="1" i="1" dirty="0">
                <a:solidFill>
                  <a:srgbClr val="005941"/>
                </a:solidFill>
                <a:latin typeface="+mj-lt"/>
              </a:rPr>
              <a:t>increased inputs</a:t>
            </a:r>
            <a:r>
              <a:rPr lang="en-US" sz="2000" i="1" dirty="0">
                <a:solidFill>
                  <a:srgbClr val="005941"/>
                </a:solidFill>
                <a:latin typeface="+mj-lt"/>
              </a:rPr>
              <a:t>: technology, labor, fuel, nutrients, pesticides, water, tillage, </a:t>
            </a:r>
            <a:r>
              <a:rPr lang="en-US" sz="2000" i="1" dirty="0" err="1">
                <a:solidFill>
                  <a:srgbClr val="005941"/>
                </a:solidFill>
                <a:latin typeface="+mj-lt"/>
              </a:rPr>
              <a:t>etc</a:t>
            </a:r>
            <a:r>
              <a:rPr lang="en-US" sz="2000" i="1" dirty="0">
                <a:solidFill>
                  <a:srgbClr val="005941"/>
                </a:solidFill>
                <a:latin typeface="+mj-lt"/>
              </a:rPr>
              <a:t>…</a:t>
            </a:r>
          </a:p>
          <a:p>
            <a:endParaRPr lang="en-US" dirty="0">
              <a:solidFill>
                <a:srgbClr val="005941"/>
              </a:solidFill>
              <a:latin typeface="+mj-lt"/>
            </a:endParaRPr>
          </a:p>
        </p:txBody>
      </p:sp>
    </p:spTree>
    <p:extLst>
      <p:ext uri="{BB962C8B-B14F-4D97-AF65-F5344CB8AC3E}">
        <p14:creationId xmlns:p14="http://schemas.microsoft.com/office/powerpoint/2010/main" val="774977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67A1-F0CB-4003-B860-70216EF274EA}"/>
              </a:ext>
            </a:extLst>
          </p:cNvPr>
          <p:cNvSpPr>
            <a:spLocks noGrp="1"/>
          </p:cNvSpPr>
          <p:nvPr>
            <p:ph type="title"/>
          </p:nvPr>
        </p:nvSpPr>
        <p:spPr>
          <a:xfrm>
            <a:off x="1212098" y="171113"/>
            <a:ext cx="6719801" cy="842791"/>
          </a:xfrm>
        </p:spPr>
        <p:txBody>
          <a:bodyPr>
            <a:normAutofit/>
          </a:bodyPr>
          <a:lstStyle/>
          <a:p>
            <a:r>
              <a:rPr lang="en-US" sz="3200" dirty="0">
                <a:solidFill>
                  <a:schemeClr val="tx1"/>
                </a:solidFill>
              </a:rPr>
              <a:t>Summary</a:t>
            </a:r>
          </a:p>
        </p:txBody>
      </p:sp>
      <p:sp>
        <p:nvSpPr>
          <p:cNvPr id="3" name="Content Placeholder 2">
            <a:extLst>
              <a:ext uri="{FF2B5EF4-FFF2-40B4-BE49-F238E27FC236}">
                <a16:creationId xmlns:a16="http://schemas.microsoft.com/office/drawing/2014/main" id="{CC52FB54-A29E-4777-BD63-40302D255328}"/>
              </a:ext>
            </a:extLst>
          </p:cNvPr>
          <p:cNvSpPr>
            <a:spLocks noGrp="1"/>
          </p:cNvSpPr>
          <p:nvPr>
            <p:ph idx="1"/>
          </p:nvPr>
        </p:nvSpPr>
        <p:spPr>
          <a:xfrm>
            <a:off x="628650" y="949570"/>
            <a:ext cx="7886700" cy="2347546"/>
          </a:xfrm>
        </p:spPr>
        <p:txBody>
          <a:bodyPr>
            <a:normAutofit fontScale="62500" lnSpcReduction="20000"/>
          </a:bodyPr>
          <a:lstStyle/>
          <a:p>
            <a:pPr marL="0" lvl="0" indent="0">
              <a:buNone/>
            </a:pPr>
            <a:r>
              <a:rPr lang="en-US" dirty="0"/>
              <a:t>Biochar characteristics vary widely according to feedstock and pyrolysis method</a:t>
            </a:r>
          </a:p>
          <a:p>
            <a:pPr marL="0" lvl="0" indent="0">
              <a:buNone/>
            </a:pPr>
            <a:r>
              <a:rPr lang="en-US" dirty="0"/>
              <a:t>Biochar can be an effective amendment to improve fertility, water holding capacity, and organic matter content of soils. </a:t>
            </a:r>
          </a:p>
          <a:p>
            <a:pPr marL="0" lvl="0" indent="0">
              <a:buNone/>
            </a:pPr>
            <a:r>
              <a:rPr lang="en-US" dirty="0"/>
              <a:t>Biochar is generally not a stand-alone soil amendment—needs a source of nutrients to supply fertility.</a:t>
            </a:r>
          </a:p>
          <a:p>
            <a:pPr marL="0" lvl="0" indent="0">
              <a:buNone/>
            </a:pPr>
            <a:r>
              <a:rPr lang="en-US" sz="2900" dirty="0"/>
              <a:t>Many southeastern soils could benefit from biochar, but site and other factors need to be considered. </a:t>
            </a:r>
          </a:p>
          <a:p>
            <a:pPr marL="0" lvl="0" indent="0">
              <a:buNone/>
            </a:pPr>
            <a:r>
              <a:rPr lang="en-US" sz="1050" dirty="0"/>
              <a:t>			Photo:  Kristin Trippe, USDA-ARS </a:t>
            </a:r>
          </a:p>
        </p:txBody>
      </p:sp>
      <p:sp>
        <p:nvSpPr>
          <p:cNvPr id="4" name="Footer Placeholder 3">
            <a:extLst>
              <a:ext uri="{FF2B5EF4-FFF2-40B4-BE49-F238E27FC236}">
                <a16:creationId xmlns:a16="http://schemas.microsoft.com/office/drawing/2014/main" id="{C6C6D503-E414-48AF-9B7F-1CD3B52E971D}"/>
              </a:ext>
            </a:extLst>
          </p:cNvPr>
          <p:cNvSpPr>
            <a:spLocks noGrp="1"/>
          </p:cNvSpPr>
          <p:nvPr>
            <p:ph type="ftr" sz="quarter" idx="11"/>
          </p:nvPr>
        </p:nvSpPr>
        <p:spPr/>
        <p:txBody>
          <a:bodyPr/>
          <a:lstStyle/>
          <a:p>
            <a:r>
              <a:rPr lang="en-US"/>
              <a:t>NRCS | SHD | Soil Health Principles | v2.3</a:t>
            </a:r>
          </a:p>
        </p:txBody>
      </p:sp>
      <p:pic>
        <p:nvPicPr>
          <p:cNvPr id="9" name="Picture 8" descr="Biochar">
            <a:extLst>
              <a:ext uri="{FF2B5EF4-FFF2-40B4-BE49-F238E27FC236}">
                <a16:creationId xmlns:a16="http://schemas.microsoft.com/office/drawing/2014/main" id="{2E130043-17BF-436A-BB58-B2956AB2207D}"/>
              </a:ext>
            </a:extLst>
          </p:cNvPr>
          <p:cNvPicPr>
            <a:picLocks noChangeAspect="1"/>
          </p:cNvPicPr>
          <p:nvPr/>
        </p:nvPicPr>
        <p:blipFill>
          <a:blip r:embed="rId3">
            <a:extLst>
              <a:ext uri="{28A0092B-C50C-407E-A947-70E740481C1C}">
                <a14:useLocalDpi xmlns:a14="http://schemas.microsoft.com/office/drawing/2010/main" val="0"/>
              </a:ext>
            </a:extLst>
          </a:blip>
          <a:srcRect t="14178" b="14178"/>
          <a:stretch/>
        </p:blipFill>
        <p:spPr>
          <a:xfrm>
            <a:off x="1407513" y="3429000"/>
            <a:ext cx="6328972" cy="2560320"/>
          </a:xfrm>
          <a:prstGeom prst="rect">
            <a:avLst/>
          </a:prstGeom>
          <a:ln w="19050">
            <a:solidFill>
              <a:schemeClr val="tx1"/>
            </a:solidFill>
          </a:ln>
          <a:effectLst>
            <a:outerShdw blurRad="63500" sx="102000" sy="102000" algn="ctr" rotWithShape="0">
              <a:prstClr val="black">
                <a:alpha val="40000"/>
              </a:prstClr>
            </a:outerShdw>
          </a:effectLst>
        </p:spPr>
      </p:pic>
      <p:sp>
        <p:nvSpPr>
          <p:cNvPr id="10" name="TextBox 9">
            <a:extLst>
              <a:ext uri="{FF2B5EF4-FFF2-40B4-BE49-F238E27FC236}">
                <a16:creationId xmlns:a16="http://schemas.microsoft.com/office/drawing/2014/main" id="{0780F0EA-D6AD-43FF-8E4E-577A5DC08856}"/>
              </a:ext>
            </a:extLst>
          </p:cNvPr>
          <p:cNvSpPr txBox="1"/>
          <p:nvPr/>
        </p:nvSpPr>
        <p:spPr>
          <a:xfrm>
            <a:off x="1348160" y="5825735"/>
            <a:ext cx="846707" cy="215444"/>
          </a:xfrm>
          <a:prstGeom prst="rect">
            <a:avLst/>
          </a:prstGeom>
          <a:noFill/>
        </p:spPr>
        <p:txBody>
          <a:bodyPr wrap="none" rtlCol="0">
            <a:spAutoFit/>
          </a:bodyPr>
          <a:lstStyle/>
          <a:p>
            <a:r>
              <a:rPr lang="en-US" sz="800" i="1">
                <a:solidFill>
                  <a:schemeClr val="bg1"/>
                </a:solidFill>
              </a:rPr>
              <a:t>Cochrane, NRCS</a:t>
            </a:r>
            <a:endParaRPr lang="en-US" sz="800">
              <a:solidFill>
                <a:schemeClr val="bg1"/>
              </a:solidFill>
            </a:endParaRPr>
          </a:p>
        </p:txBody>
      </p:sp>
    </p:spTree>
    <p:extLst>
      <p:ext uri="{BB962C8B-B14F-4D97-AF65-F5344CB8AC3E}">
        <p14:creationId xmlns:p14="http://schemas.microsoft.com/office/powerpoint/2010/main" val="2168548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6487-A22B-9535-01A6-F742A06E4DE1}"/>
              </a:ext>
            </a:extLst>
          </p:cNvPr>
          <p:cNvSpPr>
            <a:spLocks noGrp="1"/>
          </p:cNvSpPr>
          <p:nvPr>
            <p:ph type="title"/>
          </p:nvPr>
        </p:nvSpPr>
        <p:spPr>
          <a:xfrm>
            <a:off x="1795549" y="184638"/>
            <a:ext cx="6719801" cy="962518"/>
          </a:xfrm>
        </p:spPr>
        <p:txBody>
          <a:bodyPr>
            <a:normAutofit fontScale="90000"/>
          </a:bodyPr>
          <a:lstStyle/>
          <a:p>
            <a:r>
              <a:rPr lang="en-US" sz="3600" dirty="0">
                <a:solidFill>
                  <a:schemeClr val="tx1"/>
                </a:solidFill>
              </a:rPr>
              <a:t>Handy biochar links</a:t>
            </a:r>
            <a:br>
              <a:rPr lang="en-US" dirty="0"/>
            </a:br>
            <a:endParaRPr lang="en-US" dirty="0"/>
          </a:p>
        </p:txBody>
      </p:sp>
      <p:sp>
        <p:nvSpPr>
          <p:cNvPr id="3" name="Content Placeholder 2">
            <a:extLst>
              <a:ext uri="{FF2B5EF4-FFF2-40B4-BE49-F238E27FC236}">
                <a16:creationId xmlns:a16="http://schemas.microsoft.com/office/drawing/2014/main" id="{68781E0A-5B0B-6257-D448-BC9C48BEE178}"/>
              </a:ext>
            </a:extLst>
          </p:cNvPr>
          <p:cNvSpPr>
            <a:spLocks noGrp="1"/>
          </p:cNvSpPr>
          <p:nvPr>
            <p:ph idx="1"/>
          </p:nvPr>
        </p:nvSpPr>
        <p:spPr/>
        <p:txBody>
          <a:bodyPr>
            <a:normAutofit/>
          </a:bodyPr>
          <a:lstStyle/>
          <a:p>
            <a:r>
              <a:rPr lang="en-US" sz="1800" dirty="0">
                <a:hlinkClick r:id="rId2"/>
              </a:rPr>
              <a:t>https://www.nrcs.usda.gov/resources/guides-and-instructions/soil-carbon-amendment-ac-336-conservation-practice-standard</a:t>
            </a:r>
            <a:r>
              <a:rPr lang="en-US" sz="1800" dirty="0"/>
              <a:t> </a:t>
            </a:r>
          </a:p>
          <a:p>
            <a:pPr marL="0" indent="0">
              <a:buNone/>
            </a:pPr>
            <a:endParaRPr lang="en-US" sz="1800" dirty="0"/>
          </a:p>
          <a:p>
            <a:r>
              <a:rPr lang="en-US" sz="1800" dirty="0">
                <a:hlinkClick r:id="rId3"/>
              </a:rPr>
              <a:t>http://www.pnwbiochar.org/tools/tools_336/</a:t>
            </a:r>
            <a:r>
              <a:rPr lang="en-US" sz="1800" dirty="0"/>
              <a:t> </a:t>
            </a:r>
          </a:p>
          <a:p>
            <a:pPr marL="0" indent="0">
              <a:buNone/>
            </a:pPr>
            <a:endParaRPr lang="en-US" sz="1800" dirty="0"/>
          </a:p>
          <a:p>
            <a:r>
              <a:rPr lang="en-US" sz="1800" dirty="0"/>
              <a:t> </a:t>
            </a:r>
            <a:r>
              <a:rPr lang="en-US" sz="1800" dirty="0">
                <a:hlinkClick r:id="rId4"/>
              </a:rPr>
              <a:t>https://pacificbiochar.com/biochar-application-calculator/</a:t>
            </a:r>
            <a:r>
              <a:rPr lang="en-US" sz="1800" dirty="0"/>
              <a:t> </a:t>
            </a:r>
          </a:p>
          <a:p>
            <a:pPr marL="0" indent="0">
              <a:buNone/>
            </a:pPr>
            <a:endParaRPr lang="en-US" sz="1800" dirty="0"/>
          </a:p>
          <a:p>
            <a:r>
              <a:rPr lang="en-US" sz="1800" dirty="0">
                <a:hlinkClick r:id="rId5"/>
              </a:rPr>
              <a:t>https://www.nrcs.usda.gov/resources/data-and-reports/web-soil-survey</a:t>
            </a:r>
            <a:r>
              <a:rPr lang="en-US" sz="1800" dirty="0"/>
              <a:t> </a:t>
            </a:r>
          </a:p>
        </p:txBody>
      </p:sp>
      <p:sp>
        <p:nvSpPr>
          <p:cNvPr id="4" name="Footer Placeholder 3">
            <a:extLst>
              <a:ext uri="{FF2B5EF4-FFF2-40B4-BE49-F238E27FC236}">
                <a16:creationId xmlns:a16="http://schemas.microsoft.com/office/drawing/2014/main" id="{86142880-0689-5707-1AB7-C86510333C14}"/>
              </a:ext>
            </a:extLst>
          </p:cNvPr>
          <p:cNvSpPr>
            <a:spLocks noGrp="1"/>
          </p:cNvSpPr>
          <p:nvPr>
            <p:ph type="ftr" sz="quarter" idx="11"/>
          </p:nvPr>
        </p:nvSpPr>
        <p:spPr/>
        <p:txBody>
          <a:bodyPr/>
          <a:lstStyle/>
          <a:p>
            <a:r>
              <a:rPr lang="en-US"/>
              <a:t>NRCS | SHD | Soil Health Principles | v2.3</a:t>
            </a:r>
          </a:p>
        </p:txBody>
      </p:sp>
    </p:spTree>
    <p:extLst>
      <p:ext uri="{BB962C8B-B14F-4D97-AF65-F5344CB8AC3E}">
        <p14:creationId xmlns:p14="http://schemas.microsoft.com/office/powerpoint/2010/main" val="1095989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7F696-78D8-AB6F-39E9-362E6B91A17D}"/>
              </a:ext>
            </a:extLst>
          </p:cNvPr>
          <p:cNvSpPr>
            <a:spLocks noGrp="1"/>
          </p:cNvSpPr>
          <p:nvPr>
            <p:ph type="title" idx="4294967295"/>
          </p:nvPr>
        </p:nvSpPr>
        <p:spPr>
          <a:xfrm>
            <a:off x="1212099" y="-1638705"/>
            <a:ext cx="6719801" cy="842791"/>
          </a:xfrm>
        </p:spPr>
        <p:txBody>
          <a:bodyPr/>
          <a:lstStyle/>
          <a:p>
            <a:r>
              <a:rPr lang="en-US" dirty="0"/>
              <a:t>Disclaimer</a:t>
            </a:r>
          </a:p>
        </p:txBody>
      </p:sp>
      <p:pic>
        <p:nvPicPr>
          <p:cNvPr id="7" name="Picture 6" descr="A close up of a lush green forest&#10;&#10;Description generated with very high confidence">
            <a:extLst>
              <a:ext uri="{FF2B5EF4-FFF2-40B4-BE49-F238E27FC236}">
                <a16:creationId xmlns:a16="http://schemas.microsoft.com/office/drawing/2014/main" id="{C1E436D3-FB10-4961-93D9-55C5C84708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78" y="870644"/>
            <a:ext cx="9052560" cy="5065544"/>
          </a:xfrm>
          <a:prstGeom prst="rect">
            <a:avLst/>
          </a:prstGeom>
          <a:ln w="19050">
            <a:solidFill>
              <a:schemeClr val="tx1"/>
            </a:solidFill>
          </a:ln>
          <a:effectLst>
            <a:outerShdw blurRad="63500" sx="102000" sy="102000" algn="ctr" rotWithShape="0">
              <a:prstClr val="black">
                <a:alpha val="40000"/>
              </a:prstClr>
            </a:outerShdw>
          </a:effectLst>
        </p:spPr>
      </p:pic>
      <p:sp>
        <p:nvSpPr>
          <p:cNvPr id="8" name="TextBox 7">
            <a:extLst>
              <a:ext uri="{FF2B5EF4-FFF2-40B4-BE49-F238E27FC236}">
                <a16:creationId xmlns:a16="http://schemas.microsoft.com/office/drawing/2014/main" id="{213C0AB7-1436-4CAA-87AA-EE521644CC88}"/>
              </a:ext>
            </a:extLst>
          </p:cNvPr>
          <p:cNvSpPr txBox="1"/>
          <p:nvPr/>
        </p:nvSpPr>
        <p:spPr>
          <a:xfrm>
            <a:off x="-41568" y="5771911"/>
            <a:ext cx="694421" cy="215444"/>
          </a:xfrm>
          <a:prstGeom prst="rect">
            <a:avLst/>
          </a:prstGeom>
          <a:noFill/>
        </p:spPr>
        <p:txBody>
          <a:bodyPr wrap="none" rtlCol="0">
            <a:spAutoFit/>
          </a:bodyPr>
          <a:lstStyle/>
          <a:p>
            <a:r>
              <a:rPr lang="en-US" sz="800" i="1">
                <a:solidFill>
                  <a:schemeClr val="bg1"/>
                </a:solidFill>
              </a:rPr>
              <a:t>Meeh, NRCS</a:t>
            </a:r>
            <a:endParaRPr lang="en-US" sz="800">
              <a:solidFill>
                <a:schemeClr val="bg1"/>
              </a:solidFill>
            </a:endParaRPr>
          </a:p>
        </p:txBody>
      </p:sp>
      <p:sp>
        <p:nvSpPr>
          <p:cNvPr id="3" name="TextBox 2">
            <a:extLst>
              <a:ext uri="{FF2B5EF4-FFF2-40B4-BE49-F238E27FC236}">
                <a16:creationId xmlns:a16="http://schemas.microsoft.com/office/drawing/2014/main" id="{79382405-651A-45F7-AAB7-35B4AFC4D6C0}"/>
              </a:ext>
            </a:extLst>
          </p:cNvPr>
          <p:cNvSpPr txBox="1"/>
          <p:nvPr/>
        </p:nvSpPr>
        <p:spPr>
          <a:xfrm>
            <a:off x="520420" y="3475270"/>
            <a:ext cx="8112320"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solidFill>
                  <a:schemeClr val="bg1">
                    <a:lumMod val="95000"/>
                  </a:schemeClr>
                </a:solidFill>
              </a:rPr>
              <a:t>This</a:t>
            </a:r>
            <a:r>
              <a:rPr lang="en-US" i="1">
                <a:solidFill>
                  <a:schemeClr val="bg1">
                    <a:lumMod val="95000"/>
                  </a:schemeClr>
                </a:solidFill>
                <a:ea typeface="+mn-lt"/>
                <a:cs typeface="+mn-lt"/>
              </a:rPr>
              <a:t> information is provided as a public service and constitutes no endorsement by the United States Department of Agriculture or the Natural Resources Conservation Service of any service, supply, or equipment listed. </a:t>
            </a:r>
            <a:endParaRPr lang="en-US">
              <a:solidFill>
                <a:schemeClr val="bg1">
                  <a:lumMod val="95000"/>
                </a:schemeClr>
              </a:solidFill>
              <a:cs typeface="Calibri"/>
            </a:endParaRPr>
          </a:p>
          <a:p>
            <a:r>
              <a:rPr lang="en-US" i="1">
                <a:solidFill>
                  <a:schemeClr val="bg1">
                    <a:lumMod val="95000"/>
                  </a:schemeClr>
                </a:solidFill>
                <a:ea typeface="+mn-lt"/>
                <a:cs typeface="+mn-lt"/>
              </a:rPr>
              <a:t>While an effort has been made to provide a complete and accurate listing of services, supplies, and equipment, omissions or other errors may occur and, therefore, other available sources of information should be consulted</a:t>
            </a:r>
            <a:endParaRPr lang="en-US">
              <a:solidFill>
                <a:schemeClr val="bg1">
                  <a:lumMod val="95000"/>
                </a:schemeClr>
              </a:solidFill>
              <a:cs typeface="Calibri"/>
            </a:endParaRPr>
          </a:p>
          <a:p>
            <a:r>
              <a:rPr lang="en-US" i="1">
                <a:solidFill>
                  <a:schemeClr val="bg1">
                    <a:lumMod val="95000"/>
                  </a:schemeClr>
                </a:solidFill>
                <a:ea typeface="+mn-lt"/>
                <a:cs typeface="+mn-lt"/>
              </a:rPr>
              <a:t>The USDA is an equal opportunity provider and employer.</a:t>
            </a:r>
            <a:endParaRPr lang="en-US">
              <a:solidFill>
                <a:schemeClr val="bg1">
                  <a:lumMod val="95000"/>
                </a:schemeClr>
              </a:solidFill>
              <a:cs typeface="Calibri"/>
            </a:endParaRPr>
          </a:p>
        </p:txBody>
      </p:sp>
      <p:sp>
        <p:nvSpPr>
          <p:cNvPr id="5" name="Footer Placeholder 4">
            <a:extLst>
              <a:ext uri="{FF2B5EF4-FFF2-40B4-BE49-F238E27FC236}">
                <a16:creationId xmlns:a16="http://schemas.microsoft.com/office/drawing/2014/main" id="{6008F500-EA85-4A35-8990-664075E84CE3}"/>
              </a:ext>
            </a:extLst>
          </p:cNvPr>
          <p:cNvSpPr>
            <a:spLocks noGrp="1"/>
          </p:cNvSpPr>
          <p:nvPr>
            <p:ph type="ftr" sz="quarter" idx="11"/>
          </p:nvPr>
        </p:nvSpPr>
        <p:spPr/>
        <p:txBody>
          <a:bodyPr/>
          <a:lstStyle/>
          <a:p>
            <a:r>
              <a:rPr lang="en-US"/>
              <a:t>NRCS | SHD | Soil Health Principles | v2.3</a:t>
            </a:r>
          </a:p>
        </p:txBody>
      </p:sp>
    </p:spTree>
    <p:extLst>
      <p:ext uri="{BB962C8B-B14F-4D97-AF65-F5344CB8AC3E}">
        <p14:creationId xmlns:p14="http://schemas.microsoft.com/office/powerpoint/2010/main" val="296004554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3fb875a-8af9-4255-b008-0995492d31cd" xsi:nil="true"/>
    <lcf76f155ced4ddcb4097134ff3c332f xmlns="12363614-19a6-4ba2-943c-7caa8a5735f9">
      <Terms xmlns="http://schemas.microsoft.com/office/infopath/2007/PartnerControls"/>
    </lcf76f155ced4ddcb4097134ff3c332f>
    <SharedWithUsers xmlns="849593af-9ef4-4dc7-a991-ea6257baf2f0">
      <UserInfo>
        <DisplayName/>
        <AccountId xsi:nil="true"/>
        <AccountType/>
      </UserInfo>
    </SharedWithUsers>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0DF2ABC03FB6E4E9B76E3A625F5898B" ma:contentTypeVersion="19" ma:contentTypeDescription="Create a new document." ma:contentTypeScope="" ma:versionID="e3d415994b0bf6366365def82154d1ba">
  <xsd:schema xmlns:xsd="http://www.w3.org/2001/XMLSchema" xmlns:xs="http://www.w3.org/2001/XMLSchema" xmlns:p="http://schemas.microsoft.com/office/2006/metadata/properties" xmlns:ns1="http://schemas.microsoft.com/sharepoint/v3" xmlns:ns2="12363614-19a6-4ba2-943c-7caa8a5735f9" xmlns:ns3="849593af-9ef4-4dc7-a991-ea6257baf2f0" xmlns:ns4="73fb875a-8af9-4255-b008-0995492d31cd" targetNamespace="http://schemas.microsoft.com/office/2006/metadata/properties" ma:root="true" ma:fieldsID="2a2c3adffaa7d5cde45e05417bd96747" ns1:_="" ns2:_="" ns3:_="" ns4:_="">
    <xsd:import namespace="http://schemas.microsoft.com/sharepoint/v3"/>
    <xsd:import namespace="12363614-19a6-4ba2-943c-7caa8a5735f9"/>
    <xsd:import namespace="849593af-9ef4-4dc7-a991-ea6257baf2f0"/>
    <xsd:import namespace="73fb875a-8af9-4255-b008-0995492d31c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363614-19a6-4ba2-943c-7caa8a5735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ff62593-b918-4deb-ac08-0d74ac0cc7e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49593af-9ef4-4dc7-a991-ea6257baf2f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fb875a-8af9-4255-b008-0995492d31c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643d039f-5583-46f0-8301-9a8ed676b916}" ma:internalName="TaxCatchAll" ma:showField="CatchAllData" ma:web="849593af-9ef4-4dc7-a991-ea6257baf2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BD7B627-3B53-4FE1-AA5E-41CCF27EB2F9}">
  <ds:schemaRefs>
    <ds:schemaRef ds:uri="417f0347-5ef9-4222-9b7c-66ffbb0e4097"/>
    <ds:schemaRef ds:uri="http://schemas.microsoft.com/office/infopath/2007/PartnerControls"/>
    <ds:schemaRef ds:uri="http://purl.org/dc/terms/"/>
    <ds:schemaRef ds:uri="http://purl.org/dc/elements/1.1/"/>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dd64fc7f-cb19-45e2-bd80-31a720063a17"/>
    <ds:schemaRef ds:uri="http://purl.org/dc/dcmitype/"/>
    <ds:schemaRef ds:uri="http://schemas.microsoft.com/sharepoint/v3"/>
    <ds:schemaRef ds:uri="12363614-19a6-4ba2-943c-7caa8a5735f9"/>
    <ds:schemaRef ds:uri="73fb875a-8af9-4255-b008-0995492d31cd"/>
    <ds:schemaRef ds:uri="849593af-9ef4-4dc7-a991-ea6257baf2f0"/>
  </ds:schemaRefs>
</ds:datastoreItem>
</file>

<file path=customXml/itemProps2.xml><?xml version="1.0" encoding="utf-8"?>
<ds:datastoreItem xmlns:ds="http://schemas.openxmlformats.org/officeDocument/2006/customXml" ds:itemID="{D5C7E189-F82A-4CAF-987B-93E6DC039B9A}">
  <ds:schemaRefs>
    <ds:schemaRef ds:uri="http://schemas.microsoft.com/sharepoint/v3/contenttype/forms"/>
  </ds:schemaRefs>
</ds:datastoreItem>
</file>

<file path=customXml/itemProps3.xml><?xml version="1.0" encoding="utf-8"?>
<ds:datastoreItem xmlns:ds="http://schemas.openxmlformats.org/officeDocument/2006/customXml" ds:itemID="{D38A302B-72A1-44DC-881D-4788F1FB4F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2363614-19a6-4ba2-943c-7caa8a5735f9"/>
    <ds:schemaRef ds:uri="849593af-9ef4-4dc7-a991-ea6257baf2f0"/>
    <ds:schemaRef ds:uri="73fb875a-8af9-4255-b008-0995492d31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ed5b36e7-01ee-4ebc-867e-e03cfa0d4697}" enabled="0" method="" siteId="{ed5b36e7-01ee-4ebc-867e-e03cfa0d4697}" removed="1"/>
</clbl:labelList>
</file>

<file path=docProps/app.xml><?xml version="1.0" encoding="utf-8"?>
<Properties xmlns="http://schemas.openxmlformats.org/officeDocument/2006/extended-properties" xmlns:vt="http://schemas.openxmlformats.org/officeDocument/2006/docPropsVTypes">
  <Template>Office Theme</Template>
  <TotalTime>333</TotalTime>
  <Words>1015</Words>
  <Application>Microsoft Office PowerPoint</Application>
  <PresentationFormat>On-screen Show (4:3)</PresentationFormat>
  <Paragraphs>76</Paragraphs>
  <Slides>10</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-apple-system</vt:lpstr>
      <vt:lpstr>Arial</vt:lpstr>
      <vt:lpstr>Calibri</vt:lpstr>
      <vt:lpstr>Calibri Light</vt:lpstr>
      <vt:lpstr>Wingdings</vt:lpstr>
      <vt:lpstr>Office Theme</vt:lpstr>
      <vt:lpstr>Biochar as a carbon amendment   </vt:lpstr>
      <vt:lpstr>Overview</vt:lpstr>
      <vt:lpstr>What is biochar?</vt:lpstr>
      <vt:lpstr>  Why biochar?  -A “proven performer as a soil amendment for agricultural soils.  -”Terra Preta” soils in Amazonia—deep, dark, fertile soils in the midst of a region characterized by Oxisols.  -Have been productive for hundreds or thousands of years.  -Investigation showed high content of biochar—apparently incorporated intentionally by the indigenous people who lived there.  Image from Utah State University, courtesy of Glaser, Bruno, Ludwig Haumaier, Georg Guggenberger and Wolfgang Zech, Semantic Scholar.</vt:lpstr>
      <vt:lpstr>  Characteristics important for agriculture  -  </vt:lpstr>
      <vt:lpstr>  Important characteristics for agriculture  -  </vt:lpstr>
      <vt:lpstr>       Applying biochar  -Typical application rates:  1 – 10 t/a (approximately 4 – 40 yd3/ acre) -Fertilizer spreaders more practical than manure spreaders, but mixtures of manure or compost and biochar may need specialized equipment. -Biochar needs to get into the soil in order to be effective:  Tillage, bioturbation?    Image:  Iowa State University</vt:lpstr>
      <vt:lpstr>Summary</vt:lpstr>
      <vt:lpstr>Handy biochar links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2 - Soil Health Principles</dc:title>
  <dc:creator>NRCS Soil Health Division</dc:creator>
  <cp:lastModifiedBy>Petit, Diane - FPAC-FBC, RI</cp:lastModifiedBy>
  <cp:revision>6</cp:revision>
  <dcterms:created xsi:type="dcterms:W3CDTF">2019-02-13T18:22:23Z</dcterms:created>
  <dcterms:modified xsi:type="dcterms:W3CDTF">2026-07-14T19:16:53Z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horIds_UIVersion_512">
    <vt:lpwstr>201</vt:lpwstr>
  </property>
  <property fmtid="{D5CDD505-2E9C-101B-9397-08002B2CF9AE}" pid="3" name="ContentTypeId">
    <vt:lpwstr>0x01010020DF2ABC03FB6E4E9B76E3A625F5898B</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lpwstr/>
  </property>
  <property fmtid="{D5CDD505-2E9C-101B-9397-08002B2CF9AE}" pid="10" name="MediaServiceImageTags">
    <vt:lpwstr/>
  </property>
  <property fmtid="{D5CDD505-2E9C-101B-9397-08002B2CF9AE}" pid="11" name="Order">
    <vt:r8>3354700</vt:r8>
  </property>
</Properties>
</file>